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Open Sans SemiBold"/>
      <p:regular r:id="rId29"/>
      <p:bold r:id="rId30"/>
      <p:italic r:id="rId31"/>
      <p:boldItalic r:id="rId32"/>
    </p:embeddedFon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SemiBold-italic.fntdata"/><Relationship Id="rId30" Type="http://schemas.openxmlformats.org/officeDocument/2006/relationships/font" Target="fonts/OpenSansSemiBold-bold.fntdata"/><Relationship Id="rId11" Type="http://schemas.openxmlformats.org/officeDocument/2006/relationships/slide" Target="slides/slide6.xml"/><Relationship Id="rId33" Type="http://schemas.openxmlformats.org/officeDocument/2006/relationships/font" Target="fonts/HelveticaNeue-regular.fntdata"/><Relationship Id="rId10" Type="http://schemas.openxmlformats.org/officeDocument/2006/relationships/slide" Target="slides/slide5.xml"/><Relationship Id="rId32" Type="http://schemas.openxmlformats.org/officeDocument/2006/relationships/font" Target="fonts/OpenSansSemiBold-boldItalic.fntdata"/><Relationship Id="rId13" Type="http://schemas.openxmlformats.org/officeDocument/2006/relationships/slide" Target="slides/slide8.xml"/><Relationship Id="rId35" Type="http://schemas.openxmlformats.org/officeDocument/2006/relationships/font" Target="fonts/HelveticaNeue-italic.fntdata"/><Relationship Id="rId12" Type="http://schemas.openxmlformats.org/officeDocument/2006/relationships/slide" Target="slides/slide7.xml"/><Relationship Id="rId34" Type="http://schemas.openxmlformats.org/officeDocument/2006/relationships/font" Target="fonts/HelveticaNeue-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HelveticaNeue-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 name="Shape 17"/>
        <p:cNvGrpSpPr/>
        <p:nvPr/>
      </p:nvGrpSpPr>
      <p:grpSpPr>
        <a:xfrm>
          <a:off x="0" y="0"/>
          <a:ext cx="0" cy="0"/>
          <a:chOff x="0" y="0"/>
          <a:chExt cx="0" cy="0"/>
        </a:xfrm>
      </p:grpSpPr>
      <p:sp>
        <p:nvSpPr>
          <p:cNvPr id="18" name="Google Shape;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 name="Google Shape;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578c8832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578c8832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578c8832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578c8832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56e301c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56e301c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578c883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578c8832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578c8832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578c8832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578c8832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578c8832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5f7f8d39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5f7f8d39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5f7f8ce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5f7f8ce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5f7f8ce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5f7f8ce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5f7f8ce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5f7f8ce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 name="Shape 29"/>
        <p:cNvGrpSpPr/>
        <p:nvPr/>
      </p:nvGrpSpPr>
      <p:grpSpPr>
        <a:xfrm>
          <a:off x="0" y="0"/>
          <a:ext cx="0" cy="0"/>
          <a:chOff x="0" y="0"/>
          <a:chExt cx="0" cy="0"/>
        </a:xfrm>
      </p:grpSpPr>
      <p:sp>
        <p:nvSpPr>
          <p:cNvPr id="30" name="Google Shape;30;g5578c8832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 name="Google Shape;31;g5578c883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5f7f8d3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5f7f8d3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5f7f8d39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5f7f8d39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578c8832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578c8832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slide </a:t>
            </a:r>
            <a:endParaRPr/>
          </a:p>
          <a:p>
            <a:pPr indent="-342900" lvl="0" marL="457200" rtl="0" algn="l">
              <a:spcBef>
                <a:spcPts val="360"/>
              </a:spcBef>
              <a:spcAft>
                <a:spcPts val="0"/>
              </a:spcAft>
              <a:buClr>
                <a:schemeClr val="dk1"/>
              </a:buClr>
              <a:buSzPts val="1800"/>
              <a:buFont typeface="Helvetica Neue"/>
              <a:buChar char="•"/>
            </a:pPr>
            <a:r>
              <a:rPr lang="en" sz="3200">
                <a:solidFill>
                  <a:schemeClr val="dk1"/>
                </a:solidFill>
                <a:latin typeface="Helvetica Neue"/>
                <a:ea typeface="Helvetica Neue"/>
                <a:cs typeface="Helvetica Neue"/>
                <a:sym typeface="Helvetica Neue"/>
              </a:rPr>
              <a:t>Data sources</a:t>
            </a:r>
            <a:endParaRPr sz="3200">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sz="3200">
                <a:solidFill>
                  <a:schemeClr val="dk1"/>
                </a:solidFill>
                <a:latin typeface="Helvetica Neue"/>
                <a:ea typeface="Helvetica Neue"/>
                <a:cs typeface="Helvetica Neue"/>
                <a:sym typeface="Helvetica Neue"/>
              </a:rPr>
              <a:t>Cleaning data (team names)</a:t>
            </a:r>
            <a:endParaRPr sz="3200">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sz="3200">
                <a:solidFill>
                  <a:schemeClr val="dk1"/>
                </a:solidFill>
                <a:latin typeface="Helvetica Neue"/>
                <a:ea typeface="Helvetica Neue"/>
                <a:cs typeface="Helvetica Neue"/>
                <a:sym typeface="Helvetica Neue"/>
              </a:rPr>
              <a:t>Selecting factors for analysis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5f7f8d39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5f7f8d39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 name="Shape 36"/>
        <p:cNvGrpSpPr/>
        <p:nvPr/>
      </p:nvGrpSpPr>
      <p:grpSpPr>
        <a:xfrm>
          <a:off x="0" y="0"/>
          <a:ext cx="0" cy="0"/>
          <a:chOff x="0" y="0"/>
          <a:chExt cx="0" cy="0"/>
        </a:xfrm>
      </p:grpSpPr>
      <p:sp>
        <p:nvSpPr>
          <p:cNvPr id="37" name="Google Shape;37;g5578c8832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g5578c883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g5578c8832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5578c8832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g5578c8832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5578c8832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58ad0254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58ad0254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578c8832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578c8832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56e301cb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56e301cb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56e301cb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56e301cb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90600" y="4000500"/>
            <a:ext cx="7772400" cy="528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 name="Google Shape;10;p2"/>
          <p:cNvSpPr txBox="1"/>
          <p:nvPr>
            <p:ph idx="1" type="subTitle"/>
          </p:nvPr>
        </p:nvSpPr>
        <p:spPr>
          <a:xfrm>
            <a:off x="990600" y="4400550"/>
            <a:ext cx="7772400" cy="399900"/>
          </a:xfrm>
          <a:prstGeom prst="rect">
            <a:avLst/>
          </a:prstGeom>
          <a:noFill/>
          <a:ln>
            <a:noFill/>
          </a:ln>
        </p:spPr>
        <p:txBody>
          <a:bodyPr anchorCtr="0" anchor="t" bIns="45700" lIns="91425" spcFirstLastPara="1" rIns="91425" wrap="square" tIns="45700"/>
          <a:lstStyle>
            <a:lvl1pPr lvl="0" algn="l">
              <a:lnSpc>
                <a:spcPct val="100000"/>
              </a:lnSpc>
              <a:spcBef>
                <a:spcPts val="360"/>
              </a:spcBef>
              <a:spcAft>
                <a:spcPts val="0"/>
              </a:spcAft>
              <a:buClr>
                <a:schemeClr val="dk1"/>
              </a:buClr>
              <a:buSzPts val="1800"/>
              <a:buChar char="•"/>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914400" y="1063228"/>
            <a:ext cx="7315200" cy="537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 type="body"/>
          </p:nvPr>
        </p:nvSpPr>
        <p:spPr>
          <a:xfrm>
            <a:off x="914400" y="1828800"/>
            <a:ext cx="7315200" cy="3143100"/>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 name="Google Shape;14;p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0" y="1063228"/>
            <a:ext cx="7315200" cy="5370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6pPr>
            <a:lvl7pPr lvl="6" marR="0" rtl="0" algn="l">
              <a:lnSpc>
                <a:spcPct val="10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7pPr>
            <a:lvl8pPr lvl="7" marR="0" rtl="0" algn="l">
              <a:lnSpc>
                <a:spcPct val="10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8pPr>
            <a:lvl9pPr lvl="8" marR="0" rtl="0" algn="l">
              <a:lnSpc>
                <a:spcPct val="10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914400" y="1828800"/>
            <a:ext cx="7315200" cy="3143100"/>
          </a:xfrm>
          <a:prstGeom prst="rect">
            <a:avLst/>
          </a:prstGeom>
          <a:noFill/>
          <a:ln>
            <a:noFill/>
          </a:ln>
        </p:spPr>
        <p:txBody>
          <a:bodyPr anchorCtr="0" anchor="t" bIns="45700" lIns="91425" spcFirstLastPara="1" rIns="91425" wrap="square" tIns="45700"/>
          <a:lstStyle>
            <a:lvl1pPr indent="-431800" lvl="0" marL="457200" marR="0" rtl="0" algn="l">
              <a:lnSpc>
                <a:spcPct val="100000"/>
              </a:lnSpc>
              <a:spcBef>
                <a:spcPts val="640"/>
              </a:spcBef>
              <a:spcAft>
                <a:spcPts val="0"/>
              </a:spcAft>
              <a:buClr>
                <a:schemeClr val="dk1"/>
              </a:buClr>
              <a:buSzPts val="3200"/>
              <a:buFont typeface="Helvetica Neue"/>
              <a:buChar char="•"/>
              <a:defRPr b="0" i="0" sz="3200" u="none" cap="none" strike="noStrike">
                <a:solidFill>
                  <a:schemeClr val="dk1"/>
                </a:solidFill>
                <a:latin typeface="Helvetica Neue"/>
                <a:ea typeface="Helvetica Neue"/>
                <a:cs typeface="Helvetica Neue"/>
                <a:sym typeface="Helvetica Neue"/>
              </a:defRPr>
            </a:lvl1pPr>
            <a:lvl2pPr indent="-406400" lvl="1" marL="914400" marR="0" rtl="0" algn="l">
              <a:lnSpc>
                <a:spcPct val="100000"/>
              </a:lnSpc>
              <a:spcBef>
                <a:spcPts val="560"/>
              </a:spcBef>
              <a:spcAft>
                <a:spcPts val="0"/>
              </a:spcAft>
              <a:buClr>
                <a:schemeClr val="dk1"/>
              </a:buClr>
              <a:buSzPts val="2800"/>
              <a:buFont typeface="Helvetica Neue"/>
              <a:buChar char="–"/>
              <a:defRPr b="0" i="0" sz="2800" u="none" cap="none" strike="noStrike">
                <a:solidFill>
                  <a:schemeClr val="dk1"/>
                </a:solidFill>
                <a:latin typeface="Helvetica Neue"/>
                <a:ea typeface="Helvetica Neue"/>
                <a:cs typeface="Helvetica Neue"/>
                <a:sym typeface="Helvetica Neue"/>
              </a:defRPr>
            </a:lvl2pPr>
            <a:lvl3pPr indent="-381000" lvl="2" marL="1371600" marR="0" rtl="0" algn="l">
              <a:lnSpc>
                <a:spcPct val="100000"/>
              </a:lnSpc>
              <a:spcBef>
                <a:spcPts val="480"/>
              </a:spcBef>
              <a:spcAft>
                <a:spcPts val="0"/>
              </a:spcAft>
              <a:buClr>
                <a:schemeClr val="dk1"/>
              </a:buClr>
              <a:buSzPts val="2400"/>
              <a:buFont typeface="Helvetica Neue"/>
              <a:buChar char="•"/>
              <a:defRPr b="0" i="0" sz="2400" u="none" cap="none" strike="noStrike">
                <a:solidFill>
                  <a:schemeClr val="dk1"/>
                </a:solidFill>
                <a:latin typeface="Helvetica Neue"/>
                <a:ea typeface="Helvetica Neue"/>
                <a:cs typeface="Helvetica Neue"/>
                <a:sym typeface="Helvetica Neue"/>
              </a:defRPr>
            </a:lvl3pPr>
            <a:lvl4pPr indent="-355600" lvl="3" marL="1828800" marR="0" rtl="0" algn="l">
              <a:lnSpc>
                <a:spcPct val="100000"/>
              </a:lnSpc>
              <a:spcBef>
                <a:spcPts val="400"/>
              </a:spcBef>
              <a:spcAft>
                <a:spcPts val="0"/>
              </a:spcAft>
              <a:buClr>
                <a:schemeClr val="dk1"/>
              </a:buClr>
              <a:buSzPts val="2000"/>
              <a:buFont typeface="Helvetica Neue"/>
              <a:buChar char="–"/>
              <a:defRPr b="0" i="0" sz="2000" u="none" cap="none" strike="noStrike">
                <a:solidFill>
                  <a:schemeClr val="dk1"/>
                </a:solidFill>
                <a:latin typeface="Helvetica Neue"/>
                <a:ea typeface="Helvetica Neue"/>
                <a:cs typeface="Helvetica Neue"/>
                <a:sym typeface="Helvetica Neue"/>
              </a:defRPr>
            </a:lvl4pPr>
            <a:lvl5pPr indent="-355600" lvl="4" marL="2286000" marR="0" rtl="0" algn="l">
              <a:lnSpc>
                <a:spcPct val="100000"/>
              </a:lnSpc>
              <a:spcBef>
                <a:spcPts val="400"/>
              </a:spcBef>
              <a:spcAft>
                <a:spcPts val="0"/>
              </a:spcAft>
              <a:buClr>
                <a:schemeClr val="dk1"/>
              </a:buClr>
              <a:buSzPts val="2000"/>
              <a:buFont typeface="Helvetica Neue"/>
              <a:buChar char="»"/>
              <a:defRPr b="0" i="0" sz="20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Helvetica Neue"/>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chemeClr val="dk1"/>
              </a:buClr>
              <a:buSzPts val="2000"/>
              <a:buFont typeface="Helvetica Neue"/>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chemeClr val="dk1"/>
              </a:buClr>
              <a:buSzPts val="2000"/>
              <a:buFont typeface="Helvetica Neue"/>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chemeClr val="dk1"/>
              </a:buClr>
              <a:buSzPts val="2000"/>
              <a:buFont typeface="Helvetica Neue"/>
              <a:buChar char="»"/>
              <a:defRPr b="0" i="0" sz="2000" u="none" cap="none" strike="noStrike">
                <a:solidFill>
                  <a:schemeClr val="dk1"/>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info.info/"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basketball-reference.com/" TargetMode="External"/><Relationship Id="rId4" Type="http://schemas.openxmlformats.org/officeDocument/2006/relationships/hyperlink" Target="https://www.nba.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 name="Shape 20"/>
        <p:cNvGrpSpPr/>
        <p:nvPr/>
      </p:nvGrpSpPr>
      <p:grpSpPr>
        <a:xfrm>
          <a:off x="0" y="0"/>
          <a:ext cx="0" cy="0"/>
          <a:chOff x="0" y="0"/>
          <a:chExt cx="0" cy="0"/>
        </a:xfrm>
      </p:grpSpPr>
      <p:sp>
        <p:nvSpPr>
          <p:cNvPr id="21" name="Google Shape;21;p4"/>
          <p:cNvSpPr txBox="1"/>
          <p:nvPr>
            <p:ph type="ctrTitle"/>
          </p:nvPr>
        </p:nvSpPr>
        <p:spPr>
          <a:xfrm>
            <a:off x="249575" y="508350"/>
            <a:ext cx="8231700" cy="975000"/>
          </a:xfrm>
          <a:prstGeom prst="rect">
            <a:avLst/>
          </a:prstGeom>
        </p:spPr>
        <p:txBody>
          <a:bodyPr anchorCtr="0" anchor="ctr" bIns="45700" lIns="91425" spcFirstLastPara="1" rIns="91425" wrap="square" tIns="45700">
            <a:noAutofit/>
          </a:bodyPr>
          <a:lstStyle/>
          <a:p>
            <a:pPr indent="0" lvl="0" marL="914400" rtl="0" algn="ctr">
              <a:spcBef>
                <a:spcPts val="0"/>
              </a:spcBef>
              <a:spcAft>
                <a:spcPts val="0"/>
              </a:spcAft>
              <a:buNone/>
            </a:pPr>
            <a:r>
              <a:rPr lang="en">
                <a:latin typeface="Impact"/>
                <a:ea typeface="Impact"/>
                <a:cs typeface="Impact"/>
                <a:sym typeface="Impact"/>
              </a:rPr>
              <a:t>How To Win in the NBA</a:t>
            </a:r>
            <a:endParaRPr>
              <a:latin typeface="Impact"/>
              <a:ea typeface="Impact"/>
              <a:cs typeface="Impact"/>
              <a:sym typeface="Impact"/>
            </a:endParaRPr>
          </a:p>
        </p:txBody>
      </p:sp>
      <p:sp>
        <p:nvSpPr>
          <p:cNvPr id="22" name="Google Shape;22;p4"/>
          <p:cNvSpPr txBox="1"/>
          <p:nvPr/>
        </p:nvSpPr>
        <p:spPr>
          <a:xfrm>
            <a:off x="1008700" y="1846563"/>
            <a:ext cx="3015900" cy="22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Open Sans SemiBold"/>
                <a:ea typeface="Open Sans SemiBold"/>
                <a:cs typeface="Open Sans SemiBold"/>
                <a:sym typeface="Open Sans SemiBold"/>
              </a:rPr>
              <a:t>Team</a:t>
            </a:r>
            <a:r>
              <a:rPr lang="en" sz="3600">
                <a:latin typeface="Helvetica Neue"/>
                <a:ea typeface="Helvetica Neue"/>
                <a:cs typeface="Helvetica Neue"/>
                <a:sym typeface="Helvetica Neue"/>
              </a:rPr>
              <a:t> </a:t>
            </a:r>
            <a:endParaRPr sz="3600">
              <a:latin typeface="Helvetica Neue"/>
              <a:ea typeface="Helvetica Neue"/>
              <a:cs typeface="Helvetica Neue"/>
              <a:sym typeface="Helvetica Neue"/>
            </a:endParaRPr>
          </a:p>
          <a:p>
            <a:pPr indent="0" lvl="0" marL="0" rtl="0" algn="l">
              <a:spcBef>
                <a:spcPts val="0"/>
              </a:spcBef>
              <a:spcAft>
                <a:spcPts val="0"/>
              </a:spcAft>
              <a:buNone/>
            </a:pPr>
            <a:r>
              <a:t/>
            </a:r>
            <a:endParaRPr sz="3600">
              <a:latin typeface="Helvetica Neue"/>
              <a:ea typeface="Helvetica Neue"/>
              <a:cs typeface="Helvetica Neue"/>
              <a:sym typeface="Helvetica Neue"/>
            </a:endParaRPr>
          </a:p>
        </p:txBody>
      </p:sp>
      <p:sp>
        <p:nvSpPr>
          <p:cNvPr id="23" name="Google Shape;23;p4"/>
          <p:cNvSpPr txBox="1"/>
          <p:nvPr/>
        </p:nvSpPr>
        <p:spPr>
          <a:xfrm>
            <a:off x="3066088" y="1862025"/>
            <a:ext cx="3966000" cy="2262000"/>
          </a:xfrm>
          <a:prstGeom prst="rect">
            <a:avLst/>
          </a:prstGeom>
          <a:noFill/>
          <a:ln>
            <a:noFill/>
          </a:ln>
        </p:spPr>
        <p:txBody>
          <a:bodyPr anchorCtr="0" anchor="t" bIns="91425" lIns="91425" spcFirstLastPara="1" rIns="91425" wrap="square" tIns="91425">
            <a:noAutofit/>
          </a:bodyPr>
          <a:lstStyle/>
          <a:p>
            <a:pPr indent="-317500" lvl="0" marL="457200" rtl="0" algn="l">
              <a:spcBef>
                <a:spcPts val="360"/>
              </a:spcBef>
              <a:spcAft>
                <a:spcPts val="0"/>
              </a:spcAft>
              <a:buSzPts val="1400"/>
              <a:buFont typeface="Helvetica Neue"/>
              <a:buChar char="●"/>
            </a:pPr>
            <a:r>
              <a:rPr lang="en" sz="2400">
                <a:solidFill>
                  <a:schemeClr val="dk1"/>
                </a:solidFill>
                <a:latin typeface="Helvetica Neue"/>
                <a:ea typeface="Helvetica Neue"/>
                <a:cs typeface="Helvetica Neue"/>
                <a:sym typeface="Helvetica Neue"/>
              </a:rPr>
              <a:t>Aaron Chen</a:t>
            </a:r>
            <a:endParaRPr sz="2400">
              <a:solidFill>
                <a:schemeClr val="dk1"/>
              </a:solidFill>
              <a:latin typeface="Helvetica Neue"/>
              <a:ea typeface="Helvetica Neue"/>
              <a:cs typeface="Helvetica Neue"/>
              <a:sym typeface="Helvetica Neue"/>
            </a:endParaRPr>
          </a:p>
          <a:p>
            <a:pPr indent="-317500" lvl="0" marL="457200" rtl="0" algn="l">
              <a:spcBef>
                <a:spcPts val="360"/>
              </a:spcBef>
              <a:spcAft>
                <a:spcPts val="0"/>
              </a:spcAft>
              <a:buSzPts val="1400"/>
              <a:buFont typeface="Helvetica Neue"/>
              <a:buChar char="●"/>
            </a:pPr>
            <a:r>
              <a:rPr lang="en" sz="2400">
                <a:solidFill>
                  <a:schemeClr val="dk1"/>
                </a:solidFill>
                <a:latin typeface="Helvetica Neue"/>
                <a:ea typeface="Helvetica Neue"/>
                <a:cs typeface="Helvetica Neue"/>
                <a:sym typeface="Helvetica Neue"/>
              </a:rPr>
              <a:t>Alejandro Montesinos</a:t>
            </a:r>
            <a:endParaRPr sz="2400">
              <a:solidFill>
                <a:schemeClr val="dk1"/>
              </a:solidFill>
              <a:latin typeface="Helvetica Neue"/>
              <a:ea typeface="Helvetica Neue"/>
              <a:cs typeface="Helvetica Neue"/>
              <a:sym typeface="Helvetica Neue"/>
            </a:endParaRPr>
          </a:p>
          <a:p>
            <a:pPr indent="-317500" lvl="0" marL="457200" rtl="0" algn="l">
              <a:spcBef>
                <a:spcPts val="360"/>
              </a:spcBef>
              <a:spcAft>
                <a:spcPts val="0"/>
              </a:spcAft>
              <a:buSzPts val="1400"/>
              <a:buFont typeface="Helvetica Neue"/>
              <a:buChar char="●"/>
            </a:pPr>
            <a:r>
              <a:rPr lang="en" sz="2400">
                <a:solidFill>
                  <a:schemeClr val="dk1"/>
                </a:solidFill>
                <a:latin typeface="Helvetica Neue"/>
                <a:ea typeface="Helvetica Neue"/>
                <a:cs typeface="Helvetica Neue"/>
                <a:sym typeface="Helvetica Neue"/>
              </a:rPr>
              <a:t>Christian De Vera</a:t>
            </a:r>
            <a:endParaRPr sz="2400">
              <a:solidFill>
                <a:schemeClr val="dk1"/>
              </a:solidFill>
              <a:latin typeface="Helvetica Neue"/>
              <a:ea typeface="Helvetica Neue"/>
              <a:cs typeface="Helvetica Neue"/>
              <a:sym typeface="Helvetica Neue"/>
            </a:endParaRPr>
          </a:p>
          <a:p>
            <a:pPr indent="-317500" lvl="0" marL="457200" rtl="0" algn="l">
              <a:spcBef>
                <a:spcPts val="360"/>
              </a:spcBef>
              <a:spcAft>
                <a:spcPts val="0"/>
              </a:spcAft>
              <a:buSzPts val="1400"/>
              <a:buFont typeface="Helvetica Neue"/>
              <a:buChar char="●"/>
            </a:pPr>
            <a:r>
              <a:rPr lang="en" sz="2400">
                <a:solidFill>
                  <a:schemeClr val="dk1"/>
                </a:solidFill>
                <a:latin typeface="Helvetica Neue"/>
                <a:ea typeface="Helvetica Neue"/>
                <a:cs typeface="Helvetica Neue"/>
                <a:sym typeface="Helvetica Neue"/>
              </a:rPr>
              <a:t>Zane Brown</a:t>
            </a:r>
            <a:endParaRPr sz="24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p:txBody>
      </p:sp>
      <p:pic>
        <p:nvPicPr>
          <p:cNvPr id="24" name="Google Shape;24;p4"/>
          <p:cNvPicPr preferRelativeResize="0"/>
          <p:nvPr/>
        </p:nvPicPr>
        <p:blipFill>
          <a:blip r:embed="rId3">
            <a:alphaModFix/>
          </a:blip>
          <a:stretch>
            <a:fillRect/>
          </a:stretch>
        </p:blipFill>
        <p:spPr>
          <a:xfrm>
            <a:off x="7873850" y="2297423"/>
            <a:ext cx="548640" cy="548640"/>
          </a:xfrm>
          <a:prstGeom prst="rect">
            <a:avLst/>
          </a:prstGeom>
          <a:noFill/>
          <a:ln>
            <a:noFill/>
          </a:ln>
        </p:spPr>
      </p:pic>
      <p:pic>
        <p:nvPicPr>
          <p:cNvPr id="25" name="Google Shape;25;p4"/>
          <p:cNvPicPr preferRelativeResize="0"/>
          <p:nvPr/>
        </p:nvPicPr>
        <p:blipFill rotWithShape="1">
          <a:blip r:embed="rId4">
            <a:alphaModFix/>
          </a:blip>
          <a:srcRect b="14540" l="0" r="0" t="-14540"/>
          <a:stretch/>
        </p:blipFill>
        <p:spPr>
          <a:xfrm>
            <a:off x="7102449" y="2651481"/>
            <a:ext cx="548640" cy="548640"/>
          </a:xfrm>
          <a:prstGeom prst="rect">
            <a:avLst/>
          </a:prstGeom>
          <a:noFill/>
          <a:ln>
            <a:noFill/>
          </a:ln>
        </p:spPr>
      </p:pic>
      <p:pic>
        <p:nvPicPr>
          <p:cNvPr id="26" name="Google Shape;26;p4"/>
          <p:cNvPicPr preferRelativeResize="0"/>
          <p:nvPr/>
        </p:nvPicPr>
        <p:blipFill rotWithShape="1">
          <a:blip r:embed="rId5">
            <a:alphaModFix/>
          </a:blip>
          <a:srcRect b="14170" l="0" r="-2145" t="0"/>
          <a:stretch/>
        </p:blipFill>
        <p:spPr>
          <a:xfrm>
            <a:off x="7102452" y="1862025"/>
            <a:ext cx="548640" cy="548640"/>
          </a:xfrm>
          <a:prstGeom prst="rect">
            <a:avLst/>
          </a:prstGeom>
          <a:noFill/>
          <a:ln>
            <a:noFill/>
          </a:ln>
        </p:spPr>
      </p:pic>
      <p:pic>
        <p:nvPicPr>
          <p:cNvPr id="27" name="Google Shape;27;p4"/>
          <p:cNvPicPr preferRelativeResize="0"/>
          <p:nvPr/>
        </p:nvPicPr>
        <p:blipFill>
          <a:blip r:embed="rId6">
            <a:alphaModFix/>
          </a:blip>
          <a:stretch>
            <a:fillRect/>
          </a:stretch>
        </p:blipFill>
        <p:spPr>
          <a:xfrm>
            <a:off x="7873849" y="3111496"/>
            <a:ext cx="548640" cy="548640"/>
          </a:xfrm>
          <a:prstGeom prst="rect">
            <a:avLst/>
          </a:prstGeom>
          <a:noFill/>
          <a:ln>
            <a:noFill/>
          </a:ln>
        </p:spPr>
      </p:pic>
      <p:pic>
        <p:nvPicPr>
          <p:cNvPr id="28" name="Google Shape;28;p4"/>
          <p:cNvPicPr preferRelativeResize="0"/>
          <p:nvPr/>
        </p:nvPicPr>
        <p:blipFill>
          <a:blip r:embed="rId7">
            <a:alphaModFix/>
          </a:blip>
          <a:stretch>
            <a:fillRect/>
          </a:stretch>
        </p:blipFill>
        <p:spPr>
          <a:xfrm>
            <a:off x="655976" y="2571750"/>
            <a:ext cx="2215899" cy="97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3"/>
          <p:cNvPicPr preferRelativeResize="0"/>
          <p:nvPr/>
        </p:nvPicPr>
        <p:blipFill>
          <a:blip r:embed="rId3">
            <a:alphaModFix/>
          </a:blip>
          <a:stretch>
            <a:fillRect/>
          </a:stretch>
        </p:blipFill>
        <p:spPr>
          <a:xfrm>
            <a:off x="619250" y="689175"/>
            <a:ext cx="7755050" cy="3765150"/>
          </a:xfrm>
          <a:prstGeom prst="rect">
            <a:avLst/>
          </a:prstGeom>
          <a:noFill/>
          <a:ln>
            <a:noFill/>
          </a:ln>
        </p:spPr>
      </p:pic>
      <p:sp>
        <p:nvSpPr>
          <p:cNvPr id="86" name="Google Shape;86;p13"/>
          <p:cNvSpPr txBox="1"/>
          <p:nvPr/>
        </p:nvSpPr>
        <p:spPr>
          <a:xfrm>
            <a:off x="418575" y="70725"/>
            <a:ext cx="81564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Impact"/>
                <a:ea typeface="Impact"/>
                <a:cs typeface="Impact"/>
                <a:sym typeface="Impact"/>
              </a:rPr>
              <a:t>Mid Range Attempt Rate is Trending Downward...</a:t>
            </a:r>
            <a:endParaRPr sz="3000">
              <a:latin typeface="Impact"/>
              <a:ea typeface="Impact"/>
              <a:cs typeface="Impact"/>
              <a:sym typeface="Impac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45513" y="810550"/>
            <a:ext cx="4346006" cy="3148400"/>
          </a:xfrm>
          <a:prstGeom prst="rect">
            <a:avLst/>
          </a:prstGeom>
          <a:noFill/>
          <a:ln>
            <a:noFill/>
          </a:ln>
        </p:spPr>
      </p:pic>
      <p:pic>
        <p:nvPicPr>
          <p:cNvPr id="92" name="Google Shape;92;p14"/>
          <p:cNvPicPr preferRelativeResize="0"/>
          <p:nvPr/>
        </p:nvPicPr>
        <p:blipFill>
          <a:blip r:embed="rId4">
            <a:alphaModFix/>
          </a:blip>
          <a:stretch>
            <a:fillRect/>
          </a:stretch>
        </p:blipFill>
        <p:spPr>
          <a:xfrm>
            <a:off x="4652481" y="810550"/>
            <a:ext cx="4346006" cy="3148400"/>
          </a:xfrm>
          <a:prstGeom prst="rect">
            <a:avLst/>
          </a:prstGeom>
          <a:noFill/>
          <a:ln>
            <a:noFill/>
          </a:ln>
        </p:spPr>
      </p:pic>
      <p:sp>
        <p:nvSpPr>
          <p:cNvPr id="93" name="Google Shape;93;p14"/>
          <p:cNvSpPr txBox="1"/>
          <p:nvPr/>
        </p:nvSpPr>
        <p:spPr>
          <a:xfrm>
            <a:off x="524850" y="131350"/>
            <a:ext cx="80943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Impact"/>
                <a:ea typeface="Impact"/>
                <a:cs typeface="Impact"/>
                <a:sym typeface="Impact"/>
              </a:rPr>
              <a:t>...</a:t>
            </a:r>
            <a:r>
              <a:rPr b="1" lang="en" sz="3000">
                <a:latin typeface="Impact"/>
                <a:ea typeface="Impact"/>
                <a:cs typeface="Impact"/>
                <a:sym typeface="Impact"/>
              </a:rPr>
              <a:t>W</a:t>
            </a:r>
            <a:r>
              <a:rPr b="1" lang="en" sz="3000">
                <a:latin typeface="Impact"/>
                <a:ea typeface="Impact"/>
                <a:cs typeface="Impact"/>
                <a:sym typeface="Impact"/>
              </a:rPr>
              <a:t>hile Offensive Efficiency is Trending Upward</a:t>
            </a:r>
            <a:endParaRPr b="1" sz="3000">
              <a:latin typeface="Impact"/>
              <a:ea typeface="Impact"/>
              <a:cs typeface="Impact"/>
              <a:sym typeface="Impac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nvSpPr>
        <p:spPr>
          <a:xfrm>
            <a:off x="75300" y="169975"/>
            <a:ext cx="90687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Impact"/>
                <a:ea typeface="Impact"/>
                <a:cs typeface="Impact"/>
                <a:sym typeface="Impact"/>
              </a:rPr>
              <a:t>Mid Range Attempt R</a:t>
            </a:r>
            <a:r>
              <a:rPr lang="en" sz="3000">
                <a:latin typeface="Impact"/>
                <a:ea typeface="Impact"/>
                <a:cs typeface="Impact"/>
                <a:sym typeface="Impact"/>
              </a:rPr>
              <a:t>ate</a:t>
            </a:r>
            <a:r>
              <a:rPr lang="en" sz="3000">
                <a:latin typeface="Impact"/>
                <a:ea typeface="Impact"/>
                <a:cs typeface="Impact"/>
                <a:sym typeface="Impact"/>
              </a:rPr>
              <a:t> - Effect on Offensive Efficiency</a:t>
            </a:r>
            <a:endParaRPr sz="3000">
              <a:latin typeface="Impact"/>
              <a:ea typeface="Impact"/>
              <a:cs typeface="Impact"/>
              <a:sym typeface="Impact"/>
            </a:endParaRPr>
          </a:p>
        </p:txBody>
      </p:sp>
      <p:pic>
        <p:nvPicPr>
          <p:cNvPr id="99" name="Google Shape;99;p15"/>
          <p:cNvPicPr preferRelativeResize="0"/>
          <p:nvPr/>
        </p:nvPicPr>
        <p:blipFill>
          <a:blip r:embed="rId3">
            <a:alphaModFix/>
          </a:blip>
          <a:stretch>
            <a:fillRect/>
          </a:stretch>
        </p:blipFill>
        <p:spPr>
          <a:xfrm>
            <a:off x="152400" y="1084375"/>
            <a:ext cx="4170975" cy="2743200"/>
          </a:xfrm>
          <a:prstGeom prst="rect">
            <a:avLst/>
          </a:prstGeom>
          <a:noFill/>
          <a:ln>
            <a:noFill/>
          </a:ln>
        </p:spPr>
      </p:pic>
      <p:pic>
        <p:nvPicPr>
          <p:cNvPr id="100" name="Google Shape;100;p15"/>
          <p:cNvPicPr preferRelativeResize="0"/>
          <p:nvPr/>
        </p:nvPicPr>
        <p:blipFill>
          <a:blip r:embed="rId4">
            <a:alphaModFix/>
          </a:blip>
          <a:stretch>
            <a:fillRect/>
          </a:stretch>
        </p:blipFill>
        <p:spPr>
          <a:xfrm>
            <a:off x="4419600" y="1084375"/>
            <a:ext cx="4170975" cy="274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81150" y="216950"/>
            <a:ext cx="8981700" cy="537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a:latin typeface="Impact"/>
                <a:ea typeface="Impact"/>
                <a:cs typeface="Impact"/>
                <a:sym typeface="Impact"/>
              </a:rPr>
              <a:t>Does Defense Win Games?</a:t>
            </a:r>
            <a:endParaRPr b="1">
              <a:latin typeface="Impact"/>
              <a:ea typeface="Impact"/>
              <a:cs typeface="Impact"/>
              <a:sym typeface="Impact"/>
            </a:endParaRPr>
          </a:p>
        </p:txBody>
      </p:sp>
      <p:sp>
        <p:nvSpPr>
          <p:cNvPr id="106" name="Google Shape;106;p16"/>
          <p:cNvSpPr txBox="1"/>
          <p:nvPr>
            <p:ph idx="1" type="body"/>
          </p:nvPr>
        </p:nvSpPr>
        <p:spPr>
          <a:xfrm>
            <a:off x="914400" y="1161175"/>
            <a:ext cx="7315200" cy="31431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Char char="•"/>
            </a:pPr>
            <a:r>
              <a:rPr lang="en" sz="2000"/>
              <a:t>Coaches always say “Defense wins championships”</a:t>
            </a:r>
            <a:endParaRPr sz="2000"/>
          </a:p>
          <a:p>
            <a:pPr indent="-355600" lvl="0" marL="457200" rtl="0" algn="l">
              <a:spcBef>
                <a:spcPts val="0"/>
              </a:spcBef>
              <a:spcAft>
                <a:spcPts val="0"/>
              </a:spcAft>
              <a:buSzPts val="2000"/>
              <a:buChar char="•"/>
            </a:pPr>
            <a:r>
              <a:rPr lang="en" sz="2000"/>
              <a:t>Historically elite defensive teams achieve more success</a:t>
            </a:r>
            <a:endParaRPr sz="2000"/>
          </a:p>
          <a:p>
            <a:pPr indent="-355600" lvl="0" marL="457200" rtl="0" algn="l">
              <a:spcBef>
                <a:spcPts val="0"/>
              </a:spcBef>
              <a:spcAft>
                <a:spcPts val="0"/>
              </a:spcAft>
              <a:buSzPts val="2000"/>
              <a:buChar char="•"/>
            </a:pPr>
            <a:r>
              <a:rPr lang="en" sz="2000"/>
              <a:t>We wanted to find out if defenses are still important in </a:t>
            </a:r>
            <a:r>
              <a:rPr lang="en" sz="2000"/>
              <a:t>today's</a:t>
            </a:r>
            <a:r>
              <a:rPr lang="en" sz="2000"/>
              <a:t> NBA where more teams are shooting 3 pointers and focusing on offensive sets </a:t>
            </a:r>
            <a:endParaRPr sz="2000"/>
          </a:p>
          <a:p>
            <a:pPr indent="-355600" lvl="0" marL="457200" rtl="0" algn="l">
              <a:spcBef>
                <a:spcPts val="0"/>
              </a:spcBef>
              <a:spcAft>
                <a:spcPts val="0"/>
              </a:spcAft>
              <a:buSzPts val="2000"/>
              <a:buChar char="•"/>
            </a:pPr>
            <a:r>
              <a:rPr lang="en" sz="2000"/>
              <a:t>Let’s compare defensive ratings &amp; stats with wins and examine if teams are playing better defense dating back to the 2013-14 season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914400" y="288603"/>
            <a:ext cx="7315200" cy="537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Impact"/>
                <a:ea typeface="Impact"/>
                <a:cs typeface="Impact"/>
                <a:sym typeface="Impact"/>
              </a:rPr>
              <a:t>Defensive Rating VS Wins</a:t>
            </a:r>
            <a:endParaRPr>
              <a:latin typeface="Impact"/>
              <a:ea typeface="Impact"/>
              <a:cs typeface="Impact"/>
              <a:sym typeface="Impact"/>
            </a:endParaRPr>
          </a:p>
        </p:txBody>
      </p:sp>
      <p:sp>
        <p:nvSpPr>
          <p:cNvPr id="112" name="Google Shape;112;p17"/>
          <p:cNvSpPr txBox="1"/>
          <p:nvPr/>
        </p:nvSpPr>
        <p:spPr>
          <a:xfrm>
            <a:off x="547400" y="1239400"/>
            <a:ext cx="3377400" cy="30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13" name="Google Shape;113;p17"/>
          <p:cNvPicPr preferRelativeResize="0"/>
          <p:nvPr/>
        </p:nvPicPr>
        <p:blipFill>
          <a:blip r:embed="rId3">
            <a:alphaModFix/>
          </a:blip>
          <a:stretch>
            <a:fillRect/>
          </a:stretch>
        </p:blipFill>
        <p:spPr>
          <a:xfrm>
            <a:off x="4334750" y="992725"/>
            <a:ext cx="4240875" cy="3180625"/>
          </a:xfrm>
          <a:prstGeom prst="rect">
            <a:avLst/>
          </a:prstGeom>
          <a:noFill/>
          <a:ln>
            <a:noFill/>
          </a:ln>
        </p:spPr>
      </p:pic>
      <p:sp>
        <p:nvSpPr>
          <p:cNvPr id="114" name="Google Shape;114;p17"/>
          <p:cNvSpPr txBox="1"/>
          <p:nvPr/>
        </p:nvSpPr>
        <p:spPr>
          <a:xfrm>
            <a:off x="742850" y="1213000"/>
            <a:ext cx="3591900" cy="2727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Defensive</a:t>
            </a:r>
            <a:r>
              <a:rPr lang="en" sz="2000">
                <a:latin typeface="Helvetica Neue"/>
                <a:ea typeface="Helvetica Neue"/>
                <a:cs typeface="Helvetica Neue"/>
                <a:sym typeface="Helvetica Neue"/>
              </a:rPr>
              <a:t> rating = how many points a team allows per </a:t>
            </a:r>
            <a:r>
              <a:rPr lang="en" sz="2000">
                <a:latin typeface="Helvetica Neue"/>
                <a:ea typeface="Helvetica Neue"/>
                <a:cs typeface="Helvetica Neue"/>
                <a:sym typeface="Helvetica Neue"/>
              </a:rPr>
              <a:t>possession</a:t>
            </a:r>
            <a:r>
              <a:rPr lang="en" sz="2000">
                <a:latin typeface="Helvetica Neue"/>
                <a:ea typeface="Helvetica Neue"/>
                <a:cs typeface="Helvetica Neue"/>
                <a:sym typeface="Helvetica Neue"/>
              </a:rPr>
              <a:t> </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Strong negative correlation</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Findings: Teams with higher defensive ratings win more games</a:t>
            </a:r>
            <a:endParaRPr sz="2000">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914400" y="288603"/>
            <a:ext cx="7315200" cy="537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Impact"/>
                <a:ea typeface="Impact"/>
                <a:cs typeface="Impact"/>
                <a:sym typeface="Impact"/>
              </a:rPr>
              <a:t>Defensive Stats VS Wins</a:t>
            </a:r>
            <a:endParaRPr>
              <a:latin typeface="Impact"/>
              <a:ea typeface="Impact"/>
              <a:cs typeface="Impact"/>
              <a:sym typeface="Impact"/>
            </a:endParaRPr>
          </a:p>
        </p:txBody>
      </p:sp>
      <p:pic>
        <p:nvPicPr>
          <p:cNvPr id="120" name="Google Shape;120;p18"/>
          <p:cNvPicPr preferRelativeResize="0"/>
          <p:nvPr/>
        </p:nvPicPr>
        <p:blipFill>
          <a:blip r:embed="rId3">
            <a:alphaModFix/>
          </a:blip>
          <a:stretch>
            <a:fillRect/>
          </a:stretch>
        </p:blipFill>
        <p:spPr>
          <a:xfrm>
            <a:off x="5411000" y="1230800"/>
            <a:ext cx="2967175" cy="2257749"/>
          </a:xfrm>
          <a:prstGeom prst="rect">
            <a:avLst/>
          </a:prstGeom>
          <a:noFill/>
          <a:ln>
            <a:noFill/>
          </a:ln>
        </p:spPr>
      </p:pic>
      <p:sp>
        <p:nvSpPr>
          <p:cNvPr id="121" name="Google Shape;121;p18"/>
          <p:cNvSpPr txBox="1"/>
          <p:nvPr/>
        </p:nvSpPr>
        <p:spPr>
          <a:xfrm>
            <a:off x="5002450" y="3488550"/>
            <a:ext cx="36579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Findings: No correlation between defensive stats and winning </a:t>
            </a:r>
            <a:endParaRPr>
              <a:latin typeface="Helvetica Neue"/>
              <a:ea typeface="Helvetica Neue"/>
              <a:cs typeface="Helvetica Neue"/>
              <a:sym typeface="Helvetica Neue"/>
            </a:endParaRPr>
          </a:p>
        </p:txBody>
      </p:sp>
      <p:pic>
        <p:nvPicPr>
          <p:cNvPr id="122" name="Google Shape;122;p18"/>
          <p:cNvPicPr preferRelativeResize="0"/>
          <p:nvPr/>
        </p:nvPicPr>
        <p:blipFill>
          <a:blip r:embed="rId4">
            <a:alphaModFix/>
          </a:blip>
          <a:stretch>
            <a:fillRect/>
          </a:stretch>
        </p:blipFill>
        <p:spPr>
          <a:xfrm>
            <a:off x="492775" y="880612"/>
            <a:ext cx="4509675" cy="3382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1140075" y="254553"/>
            <a:ext cx="7315200" cy="537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Impact"/>
                <a:ea typeface="Impact"/>
                <a:cs typeface="Impact"/>
                <a:sym typeface="Impact"/>
              </a:rPr>
              <a:t>Defensive Stats by Year</a:t>
            </a:r>
            <a:endParaRPr>
              <a:latin typeface="Impact"/>
              <a:ea typeface="Impact"/>
              <a:cs typeface="Impact"/>
              <a:sym typeface="Impact"/>
            </a:endParaRPr>
          </a:p>
        </p:txBody>
      </p:sp>
      <p:pic>
        <p:nvPicPr>
          <p:cNvPr id="128" name="Google Shape;128;p19"/>
          <p:cNvPicPr preferRelativeResize="0"/>
          <p:nvPr/>
        </p:nvPicPr>
        <p:blipFill>
          <a:blip r:embed="rId3">
            <a:alphaModFix/>
          </a:blip>
          <a:stretch>
            <a:fillRect/>
          </a:stretch>
        </p:blipFill>
        <p:spPr>
          <a:xfrm>
            <a:off x="3784825" y="994875"/>
            <a:ext cx="5220675" cy="2716375"/>
          </a:xfrm>
          <a:prstGeom prst="rect">
            <a:avLst/>
          </a:prstGeom>
          <a:noFill/>
          <a:ln>
            <a:noFill/>
          </a:ln>
        </p:spPr>
      </p:pic>
      <p:sp>
        <p:nvSpPr>
          <p:cNvPr id="129" name="Google Shape;129;p19"/>
          <p:cNvSpPr txBox="1"/>
          <p:nvPr/>
        </p:nvSpPr>
        <p:spPr>
          <a:xfrm>
            <a:off x="376150" y="1078438"/>
            <a:ext cx="3808200" cy="2632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Strong correlation between blocks and steals</a:t>
            </a:r>
            <a:endParaRPr sz="1800">
              <a:latin typeface="Helvetica Neue"/>
              <a:ea typeface="Helvetica Neue"/>
              <a:cs typeface="Helvetica Neue"/>
              <a:sym typeface="Helvetica Neue"/>
            </a:endParaRPr>
          </a:p>
          <a:p>
            <a:pPr indent="0" lvl="0" marL="91440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Huge spike in defensive stats in 2015-16 season</a:t>
            </a:r>
            <a:endParaRPr sz="1800">
              <a:latin typeface="Helvetica Neue"/>
              <a:ea typeface="Helvetica Neue"/>
              <a:cs typeface="Helvetica Neue"/>
              <a:sym typeface="Helvetica Neue"/>
            </a:endParaRPr>
          </a:p>
          <a:p>
            <a:pPr indent="0" lvl="0" marL="45720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Defensive rebounding is trending up due to faster pace and emphasis on defending “the fast break”</a:t>
            </a:r>
            <a:endParaRPr sz="1800">
              <a:latin typeface="Helvetica Neue"/>
              <a:ea typeface="Helvetica Neue"/>
              <a:cs typeface="Helvetica Neue"/>
              <a:sym typeface="Helvetica Neue"/>
            </a:endParaRPr>
          </a:p>
          <a:p>
            <a:pPr indent="0" lvl="0" marL="45720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t/>
            </a:r>
            <a:endParaRPr sz="18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272700" y="211100"/>
            <a:ext cx="8820300" cy="537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3600">
                <a:latin typeface="Impact"/>
                <a:ea typeface="Impact"/>
                <a:cs typeface="Impact"/>
                <a:sym typeface="Impact"/>
              </a:rPr>
              <a:t>Team Performance Influence on Winning</a:t>
            </a:r>
            <a:r>
              <a:rPr b="1" lang="en">
                <a:latin typeface="Impact"/>
                <a:ea typeface="Impact"/>
                <a:cs typeface="Impact"/>
                <a:sym typeface="Impact"/>
              </a:rPr>
              <a:t> </a:t>
            </a:r>
            <a:endParaRPr b="1">
              <a:latin typeface="Impact"/>
              <a:ea typeface="Impact"/>
              <a:cs typeface="Impact"/>
              <a:sym typeface="Impact"/>
            </a:endParaRPr>
          </a:p>
        </p:txBody>
      </p:sp>
      <p:sp>
        <p:nvSpPr>
          <p:cNvPr id="135" name="Google Shape;135;p20"/>
          <p:cNvSpPr txBox="1"/>
          <p:nvPr>
            <p:ph idx="1" type="body"/>
          </p:nvPr>
        </p:nvSpPr>
        <p:spPr>
          <a:xfrm>
            <a:off x="337750" y="793725"/>
            <a:ext cx="8253600" cy="18570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 sz="1800"/>
              <a:t>Inspired by Hollinger's Player Efficiency Rating (PER)</a:t>
            </a:r>
            <a:endParaRPr sz="1800"/>
          </a:p>
          <a:p>
            <a:pPr indent="-342900" lvl="0" marL="457200" rtl="0" algn="l">
              <a:spcBef>
                <a:spcPts val="0"/>
              </a:spcBef>
              <a:spcAft>
                <a:spcPts val="0"/>
              </a:spcAft>
              <a:buSzPts val="1800"/>
              <a:buChar char="•"/>
            </a:pPr>
            <a:r>
              <a:rPr lang="en" sz="1800"/>
              <a:t>Combines several aspects of the game in one measure by aggregating positive factors (like RB &amp; A) and </a:t>
            </a:r>
            <a:r>
              <a:rPr lang="en" sz="1800"/>
              <a:t>subtracting</a:t>
            </a:r>
            <a:r>
              <a:rPr lang="en" sz="1800"/>
              <a:t> out negative ones (like TO).</a:t>
            </a:r>
            <a:endParaRPr sz="1800"/>
          </a:p>
          <a:p>
            <a:pPr indent="-342900" lvl="0" marL="457200" rtl="0" algn="l">
              <a:spcBef>
                <a:spcPts val="0"/>
              </a:spcBef>
              <a:spcAft>
                <a:spcPts val="0"/>
              </a:spcAft>
              <a:buSzPts val="1800"/>
              <a:buChar char="•"/>
            </a:pPr>
            <a:r>
              <a:rPr lang="en" sz="1800"/>
              <a:t>The challenge is to come up with a measure similar to PER that captures the level of team performance.</a:t>
            </a:r>
            <a:endParaRPr sz="1800"/>
          </a:p>
        </p:txBody>
      </p:sp>
      <p:pic>
        <p:nvPicPr>
          <p:cNvPr id="136" name="Google Shape;136;p20"/>
          <p:cNvPicPr preferRelativeResize="0"/>
          <p:nvPr/>
        </p:nvPicPr>
        <p:blipFill>
          <a:blip r:embed="rId3">
            <a:alphaModFix/>
          </a:blip>
          <a:stretch>
            <a:fillRect/>
          </a:stretch>
        </p:blipFill>
        <p:spPr>
          <a:xfrm>
            <a:off x="2006463" y="2309225"/>
            <a:ext cx="5352775" cy="204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idx="1" type="body"/>
          </p:nvPr>
        </p:nvSpPr>
        <p:spPr>
          <a:xfrm>
            <a:off x="140600" y="1020875"/>
            <a:ext cx="4627500" cy="29004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Char char="•"/>
            </a:pPr>
            <a:r>
              <a:rPr lang="en" sz="2000"/>
              <a:t>Principal Component Analysis (PCA) - a statistical technique for dimension reduction</a:t>
            </a:r>
            <a:endParaRPr sz="2000"/>
          </a:p>
          <a:p>
            <a:pPr indent="-355600" lvl="0" marL="457200" rtl="0" algn="l">
              <a:spcBef>
                <a:spcPts val="0"/>
              </a:spcBef>
              <a:spcAft>
                <a:spcPts val="0"/>
              </a:spcAft>
              <a:buSzPts val="2000"/>
              <a:buChar char="•"/>
            </a:pPr>
            <a:r>
              <a:rPr lang="en" sz="2000"/>
              <a:t>We used “Per 100 </a:t>
            </a:r>
            <a:r>
              <a:rPr lang="en" sz="2000"/>
              <a:t>possessions”</a:t>
            </a:r>
            <a:r>
              <a:rPr lang="en" sz="2000"/>
              <a:t> stats to account for game pace </a:t>
            </a:r>
            <a:endParaRPr sz="2000"/>
          </a:p>
          <a:p>
            <a:pPr indent="-355600" lvl="0" marL="457200" rtl="0" algn="l">
              <a:spcBef>
                <a:spcPts val="0"/>
              </a:spcBef>
              <a:spcAft>
                <a:spcPts val="0"/>
              </a:spcAft>
              <a:buSzPts val="2000"/>
              <a:buChar char="•"/>
            </a:pPr>
            <a:r>
              <a:rPr lang="en" sz="2000">
                <a:solidFill>
                  <a:srgbClr val="48494A"/>
                </a:solidFill>
                <a:highlight>
                  <a:srgbClr val="FFFFFF"/>
                </a:highlight>
              </a:rPr>
              <a:t>Positive factors include </a:t>
            </a:r>
            <a:r>
              <a:rPr lang="en" sz="2000">
                <a:solidFill>
                  <a:srgbClr val="48494A"/>
                </a:solidFill>
                <a:highlight>
                  <a:schemeClr val="lt1"/>
                </a:highlight>
              </a:rPr>
              <a:t>3-pointers</a:t>
            </a:r>
            <a:r>
              <a:rPr lang="en" sz="2000">
                <a:solidFill>
                  <a:srgbClr val="48494A"/>
                </a:solidFill>
                <a:highlight>
                  <a:srgbClr val="FFFFFF"/>
                </a:highlight>
              </a:rPr>
              <a:t>, free throws and assists. Negative components consist of missed shots, turnovers and fouls.</a:t>
            </a:r>
            <a:endParaRPr sz="2000"/>
          </a:p>
        </p:txBody>
      </p:sp>
      <p:sp>
        <p:nvSpPr>
          <p:cNvPr id="142" name="Google Shape;142;p21"/>
          <p:cNvSpPr txBox="1"/>
          <p:nvPr>
            <p:ph type="title"/>
          </p:nvPr>
        </p:nvSpPr>
        <p:spPr>
          <a:xfrm>
            <a:off x="1071950" y="245225"/>
            <a:ext cx="7569600" cy="537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latin typeface="Impact"/>
                <a:ea typeface="Impact"/>
                <a:cs typeface="Impact"/>
                <a:sym typeface="Impact"/>
              </a:rPr>
              <a:t>Measuring Team Performance</a:t>
            </a:r>
            <a:endParaRPr b="1">
              <a:latin typeface="Impact"/>
              <a:ea typeface="Impact"/>
              <a:cs typeface="Impact"/>
              <a:sym typeface="Impact"/>
            </a:endParaRPr>
          </a:p>
        </p:txBody>
      </p:sp>
      <p:pic>
        <p:nvPicPr>
          <p:cNvPr id="143" name="Google Shape;143;p21"/>
          <p:cNvPicPr preferRelativeResize="0"/>
          <p:nvPr/>
        </p:nvPicPr>
        <p:blipFill>
          <a:blip r:embed="rId3">
            <a:alphaModFix/>
          </a:blip>
          <a:stretch>
            <a:fillRect/>
          </a:stretch>
        </p:blipFill>
        <p:spPr>
          <a:xfrm>
            <a:off x="4704300" y="821075"/>
            <a:ext cx="4071099" cy="3349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235075" y="224800"/>
            <a:ext cx="8763900" cy="537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3600">
                <a:latin typeface="Impact"/>
                <a:ea typeface="Impact"/>
                <a:cs typeface="Impact"/>
                <a:sym typeface="Impact"/>
              </a:rPr>
              <a:t>Using PC1 to Calculate Team Performance</a:t>
            </a:r>
            <a:endParaRPr b="1" sz="3600">
              <a:latin typeface="Impact"/>
              <a:ea typeface="Impact"/>
              <a:cs typeface="Impact"/>
              <a:sym typeface="Impact"/>
            </a:endParaRPr>
          </a:p>
        </p:txBody>
      </p:sp>
      <p:sp>
        <p:nvSpPr>
          <p:cNvPr id="149" name="Google Shape;149;p22"/>
          <p:cNvSpPr txBox="1"/>
          <p:nvPr>
            <p:ph idx="1" type="body"/>
          </p:nvPr>
        </p:nvSpPr>
        <p:spPr>
          <a:xfrm>
            <a:off x="4816925" y="894875"/>
            <a:ext cx="3622800" cy="32613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 sz="2400"/>
              <a:t>Our model assigns the correct sign to positive and negative influences</a:t>
            </a:r>
            <a:endParaRPr sz="2400"/>
          </a:p>
          <a:p>
            <a:pPr indent="-381000" lvl="0" marL="457200" rtl="0" algn="l">
              <a:spcBef>
                <a:spcPts val="0"/>
              </a:spcBef>
              <a:spcAft>
                <a:spcPts val="0"/>
              </a:spcAft>
              <a:buSzPts val="2400"/>
              <a:buChar char="•"/>
            </a:pPr>
            <a:r>
              <a:rPr lang="en" sz="2400"/>
              <a:t>Total shots missed, 2-point, 3-point field goals and assists  have the highest explanatory power</a:t>
            </a:r>
            <a:endParaRPr sz="2400"/>
          </a:p>
          <a:p>
            <a:pPr indent="0" lvl="0" marL="0" rtl="0" algn="l">
              <a:spcBef>
                <a:spcPts val="360"/>
              </a:spcBef>
              <a:spcAft>
                <a:spcPts val="0"/>
              </a:spcAft>
              <a:buNone/>
            </a:pPr>
            <a:r>
              <a:t/>
            </a:r>
            <a:endParaRPr sz="1800"/>
          </a:p>
        </p:txBody>
      </p:sp>
      <p:pic>
        <p:nvPicPr>
          <p:cNvPr id="150" name="Google Shape;150;p22"/>
          <p:cNvPicPr preferRelativeResize="0"/>
          <p:nvPr/>
        </p:nvPicPr>
        <p:blipFill>
          <a:blip r:embed="rId3">
            <a:alphaModFix/>
          </a:blip>
          <a:stretch>
            <a:fillRect/>
          </a:stretch>
        </p:blipFill>
        <p:spPr>
          <a:xfrm>
            <a:off x="407525" y="894875"/>
            <a:ext cx="4409400" cy="3353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 name="Shape 32"/>
        <p:cNvGrpSpPr/>
        <p:nvPr/>
      </p:nvGrpSpPr>
      <p:grpSpPr>
        <a:xfrm>
          <a:off x="0" y="0"/>
          <a:ext cx="0" cy="0"/>
          <a:chOff x="0" y="0"/>
          <a:chExt cx="0" cy="0"/>
        </a:xfrm>
      </p:grpSpPr>
      <p:sp>
        <p:nvSpPr>
          <p:cNvPr id="33" name="Google Shape;33;p5"/>
          <p:cNvSpPr txBox="1"/>
          <p:nvPr>
            <p:ph type="title"/>
          </p:nvPr>
        </p:nvSpPr>
        <p:spPr>
          <a:xfrm>
            <a:off x="914400" y="412528"/>
            <a:ext cx="7315200" cy="537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Impact"/>
                <a:ea typeface="Impact"/>
                <a:cs typeface="Impact"/>
                <a:sym typeface="Impact"/>
              </a:rPr>
              <a:t>Introduction</a:t>
            </a:r>
            <a:endParaRPr>
              <a:latin typeface="Impact"/>
              <a:ea typeface="Impact"/>
              <a:cs typeface="Impact"/>
              <a:sym typeface="Impact"/>
            </a:endParaRPr>
          </a:p>
        </p:txBody>
      </p:sp>
      <p:sp>
        <p:nvSpPr>
          <p:cNvPr id="34" name="Google Shape;34;p5"/>
          <p:cNvSpPr txBox="1"/>
          <p:nvPr/>
        </p:nvSpPr>
        <p:spPr>
          <a:xfrm>
            <a:off x="657600" y="1011850"/>
            <a:ext cx="3914400" cy="299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Imagine yourself as an analytics consultant for an NBA Team. Your GM wants to WIN the championship (obviously).</a:t>
            </a:r>
            <a:endParaRPr sz="1600">
              <a:latin typeface="Helvetica Neue"/>
              <a:ea typeface="Helvetica Neue"/>
              <a:cs typeface="Helvetica Neue"/>
              <a:sym typeface="Helvetica Neue"/>
            </a:endParaRPr>
          </a:p>
          <a:p>
            <a:pPr indent="0" lvl="0" marL="457200" rtl="0" algn="l">
              <a:spcBef>
                <a:spcPts val="0"/>
              </a:spcBef>
              <a:spcAft>
                <a:spcPts val="0"/>
              </a:spcAft>
              <a:buNone/>
            </a:pPr>
            <a:r>
              <a:t/>
            </a:r>
            <a:endParaRPr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Which factors contribute to winning? What doesn’t matter?</a:t>
            </a:r>
            <a:endParaRPr sz="1600">
              <a:latin typeface="Helvetica Neue"/>
              <a:ea typeface="Helvetica Neue"/>
              <a:cs typeface="Helvetica Neue"/>
              <a:sym typeface="Helvetica Neue"/>
            </a:endParaRPr>
          </a:p>
          <a:p>
            <a:pPr indent="0" lvl="0" marL="457200" rtl="0" algn="l">
              <a:spcBef>
                <a:spcPts val="0"/>
              </a:spcBef>
              <a:spcAft>
                <a:spcPts val="0"/>
              </a:spcAft>
              <a:buNone/>
            </a:pPr>
            <a:r>
              <a:t/>
            </a:r>
            <a:endParaRPr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Is offense more important? Or defense?</a:t>
            </a:r>
            <a:endParaRPr sz="1600">
              <a:latin typeface="Helvetica Neue"/>
              <a:ea typeface="Helvetica Neue"/>
              <a:cs typeface="Helvetica Neue"/>
              <a:sym typeface="Helvetica Neue"/>
            </a:endParaRPr>
          </a:p>
          <a:p>
            <a:pPr indent="0" lvl="0" marL="457200" rtl="0" algn="l">
              <a:spcBef>
                <a:spcPts val="0"/>
              </a:spcBef>
              <a:spcAft>
                <a:spcPts val="0"/>
              </a:spcAft>
              <a:buNone/>
            </a:pPr>
            <a:r>
              <a:t/>
            </a:r>
            <a:endParaRPr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 sz="1600">
                <a:latin typeface="Helvetica Neue"/>
                <a:ea typeface="Helvetica Neue"/>
                <a:cs typeface="Helvetica Neue"/>
                <a:sym typeface="Helvetica Neue"/>
              </a:rPr>
              <a:t>What recommendations would you make? Why?</a:t>
            </a:r>
            <a:endParaRPr sz="1600">
              <a:latin typeface="Helvetica Neue"/>
              <a:ea typeface="Helvetica Neue"/>
              <a:cs typeface="Helvetica Neue"/>
              <a:sym typeface="Helvetica Neue"/>
            </a:endParaRPr>
          </a:p>
        </p:txBody>
      </p:sp>
      <p:pic>
        <p:nvPicPr>
          <p:cNvPr id="35" name="Google Shape;35;p5"/>
          <p:cNvPicPr preferRelativeResize="0"/>
          <p:nvPr/>
        </p:nvPicPr>
        <p:blipFill>
          <a:blip r:embed="rId3">
            <a:alphaModFix/>
          </a:blip>
          <a:stretch>
            <a:fillRect/>
          </a:stretch>
        </p:blipFill>
        <p:spPr>
          <a:xfrm>
            <a:off x="4753625" y="921975"/>
            <a:ext cx="4021476" cy="2995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9700" y="148600"/>
            <a:ext cx="8824200" cy="537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latin typeface="Impact"/>
                <a:ea typeface="Impact"/>
                <a:cs typeface="Impact"/>
                <a:sym typeface="Impact"/>
              </a:rPr>
              <a:t>Team Performance: 2017-18 Season</a:t>
            </a:r>
            <a:endParaRPr b="1">
              <a:latin typeface="Impact"/>
              <a:ea typeface="Impact"/>
              <a:cs typeface="Impact"/>
              <a:sym typeface="Impact"/>
            </a:endParaRPr>
          </a:p>
        </p:txBody>
      </p:sp>
      <p:pic>
        <p:nvPicPr>
          <p:cNvPr id="156" name="Google Shape;156;p23"/>
          <p:cNvPicPr preferRelativeResize="0"/>
          <p:nvPr/>
        </p:nvPicPr>
        <p:blipFill>
          <a:blip r:embed="rId3">
            <a:alphaModFix/>
          </a:blip>
          <a:stretch>
            <a:fillRect/>
          </a:stretch>
        </p:blipFill>
        <p:spPr>
          <a:xfrm>
            <a:off x="1429300" y="673900"/>
            <a:ext cx="5999150" cy="379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103425" y="143175"/>
            <a:ext cx="9196200" cy="537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2600">
                <a:latin typeface="Impact"/>
                <a:ea typeface="Impact"/>
                <a:cs typeface="Impact"/>
                <a:sym typeface="Impact"/>
              </a:rPr>
              <a:t>Team Statistics Capture Variance Better Than Individual Stats</a:t>
            </a:r>
            <a:endParaRPr b="1" sz="2600">
              <a:latin typeface="Impact"/>
              <a:ea typeface="Impact"/>
              <a:cs typeface="Impact"/>
              <a:sym typeface="Impact"/>
            </a:endParaRPr>
          </a:p>
        </p:txBody>
      </p:sp>
      <p:pic>
        <p:nvPicPr>
          <p:cNvPr id="162" name="Google Shape;162;p24"/>
          <p:cNvPicPr preferRelativeResize="0"/>
          <p:nvPr/>
        </p:nvPicPr>
        <p:blipFill>
          <a:blip r:embed="rId3">
            <a:alphaModFix/>
          </a:blip>
          <a:stretch>
            <a:fillRect/>
          </a:stretch>
        </p:blipFill>
        <p:spPr>
          <a:xfrm>
            <a:off x="1521575" y="587088"/>
            <a:ext cx="5775226" cy="3781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680213" y="1062578"/>
            <a:ext cx="7315200" cy="537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000">
                <a:solidFill>
                  <a:srgbClr val="1155CC"/>
                </a:solidFill>
              </a:rPr>
              <a:t>Challenges</a:t>
            </a:r>
            <a:r>
              <a:rPr lang="en" sz="2000">
                <a:solidFill>
                  <a:srgbClr val="FF0000"/>
                </a:solidFill>
              </a:rPr>
              <a:t> </a:t>
            </a:r>
            <a:endParaRPr sz="2000">
              <a:solidFill>
                <a:srgbClr val="FF0000"/>
              </a:solidFill>
            </a:endParaRPr>
          </a:p>
        </p:txBody>
      </p:sp>
      <p:sp>
        <p:nvSpPr>
          <p:cNvPr id="168" name="Google Shape;168;p25"/>
          <p:cNvSpPr txBox="1"/>
          <p:nvPr/>
        </p:nvSpPr>
        <p:spPr>
          <a:xfrm>
            <a:off x="2597288" y="2355000"/>
            <a:ext cx="5866500" cy="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9" name="Google Shape;169;p25"/>
          <p:cNvSpPr txBox="1"/>
          <p:nvPr/>
        </p:nvSpPr>
        <p:spPr>
          <a:xfrm>
            <a:off x="912263" y="1399925"/>
            <a:ext cx="5982600" cy="912000"/>
          </a:xfrm>
          <a:prstGeom prst="rect">
            <a:avLst/>
          </a:prstGeom>
          <a:noFill/>
          <a:ln>
            <a:noFill/>
          </a:ln>
        </p:spPr>
        <p:txBody>
          <a:bodyPr anchorCtr="0" anchor="t" bIns="91425" lIns="91425" spcFirstLastPara="1" rIns="91425" wrap="square" tIns="91425">
            <a:noAutofit/>
          </a:bodyPr>
          <a:lstStyle/>
          <a:p>
            <a:pPr indent="-317500" lvl="0" marL="457200" rtl="0" algn="l">
              <a:spcBef>
                <a:spcPts val="360"/>
              </a:spcBef>
              <a:spcAft>
                <a:spcPts val="0"/>
              </a:spcAft>
              <a:buSzPts val="1400"/>
              <a:buFont typeface="Helvetica Neue"/>
              <a:buChar char="●"/>
            </a:pPr>
            <a:r>
              <a:rPr lang="en">
                <a:latin typeface="Helvetica Neue"/>
                <a:ea typeface="Helvetica Neue"/>
                <a:cs typeface="Helvetica Neue"/>
                <a:sym typeface="Helvetica Neue"/>
              </a:rPr>
              <a:t>Merging data from different sources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Cleaning data (string manipulation)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Selecting pertinent factors for analysis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Time limitations </a:t>
            </a:r>
            <a:endParaRPr>
              <a:latin typeface="Helvetica Neue"/>
              <a:ea typeface="Helvetica Neue"/>
              <a:cs typeface="Helvetica Neue"/>
              <a:sym typeface="Helvetica Neue"/>
            </a:endParaRPr>
          </a:p>
        </p:txBody>
      </p:sp>
      <p:sp>
        <p:nvSpPr>
          <p:cNvPr id="170" name="Google Shape;170;p25"/>
          <p:cNvSpPr txBox="1"/>
          <p:nvPr/>
        </p:nvSpPr>
        <p:spPr>
          <a:xfrm>
            <a:off x="680213" y="2311925"/>
            <a:ext cx="56955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Helvetica Neue"/>
                <a:ea typeface="Helvetica Neue"/>
                <a:cs typeface="Helvetica Neue"/>
                <a:sym typeface="Helvetica Neue"/>
              </a:rPr>
              <a:t>Future Analysis</a:t>
            </a:r>
            <a:endParaRPr sz="2000">
              <a:solidFill>
                <a:srgbClr val="38761D"/>
              </a:solidFill>
              <a:latin typeface="Helvetica Neue"/>
              <a:ea typeface="Helvetica Neue"/>
              <a:cs typeface="Helvetica Neue"/>
              <a:sym typeface="Helvetica Neue"/>
            </a:endParaRPr>
          </a:p>
        </p:txBody>
      </p:sp>
      <p:sp>
        <p:nvSpPr>
          <p:cNvPr id="171" name="Google Shape;171;p25"/>
          <p:cNvSpPr txBox="1"/>
          <p:nvPr/>
        </p:nvSpPr>
        <p:spPr>
          <a:xfrm>
            <a:off x="922588" y="2660550"/>
            <a:ext cx="5453400" cy="170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What is the optimum number of superstars on a team? How well do teams that share the </a:t>
            </a:r>
            <a:r>
              <a:rPr lang="en">
                <a:solidFill>
                  <a:srgbClr val="B45F06"/>
                </a:solidFill>
                <a:latin typeface="Helvetica Neue"/>
                <a:ea typeface="Helvetica Neue"/>
                <a:cs typeface="Helvetica Neue"/>
                <a:sym typeface="Helvetica Neue"/>
              </a:rPr>
              <a:t>“rock” </a:t>
            </a:r>
            <a:r>
              <a:rPr lang="en">
                <a:latin typeface="Helvetica Neue"/>
                <a:ea typeface="Helvetica Neue"/>
                <a:cs typeface="Helvetica Neue"/>
                <a:sym typeface="Helvetica Neue"/>
              </a:rPr>
              <a:t>perform?</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How much does coaching matter? Do teams with great coaches consistently outperform their player talent?</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Do specific player combos have chemistry?</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Diving into other </a:t>
            </a:r>
            <a:r>
              <a:rPr lang="en">
                <a:latin typeface="Helvetica Neue"/>
                <a:ea typeface="Helvetica Neue"/>
                <a:cs typeface="Helvetica Neue"/>
                <a:sym typeface="Helvetica Neue"/>
              </a:rPr>
              <a:t>advanced</a:t>
            </a:r>
            <a:r>
              <a:rPr lang="en">
                <a:latin typeface="Helvetica Neue"/>
                <a:ea typeface="Helvetica Neue"/>
                <a:cs typeface="Helvetica Neue"/>
                <a:sym typeface="Helvetica Neue"/>
              </a:rPr>
              <a:t> stats such as rebounding rate, </a:t>
            </a:r>
            <a:r>
              <a:rPr lang="en">
                <a:latin typeface="Helvetica Neue"/>
                <a:ea typeface="Helvetica Neue"/>
                <a:cs typeface="Helvetica Neue"/>
                <a:sym typeface="Helvetica Neue"/>
              </a:rPr>
              <a:t>assist</a:t>
            </a:r>
            <a:r>
              <a:rPr lang="en">
                <a:latin typeface="Helvetica Neue"/>
                <a:ea typeface="Helvetica Neue"/>
                <a:cs typeface="Helvetica Neue"/>
                <a:sym typeface="Helvetica Neue"/>
              </a:rPr>
              <a:t> to turnover ratio</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Micro approach: study individual games and plays.</a:t>
            </a:r>
            <a:endParaRPr>
              <a:latin typeface="Helvetica Neue"/>
              <a:ea typeface="Helvetica Neue"/>
              <a:cs typeface="Helvetica Neue"/>
              <a:sym typeface="Helvetica Neue"/>
            </a:endParaRPr>
          </a:p>
        </p:txBody>
      </p:sp>
      <p:sp>
        <p:nvSpPr>
          <p:cNvPr id="172" name="Google Shape;172;p25"/>
          <p:cNvSpPr txBox="1"/>
          <p:nvPr/>
        </p:nvSpPr>
        <p:spPr>
          <a:xfrm>
            <a:off x="752250" y="244475"/>
            <a:ext cx="7607100" cy="8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400">
                <a:latin typeface="Impact"/>
                <a:ea typeface="Impact"/>
                <a:cs typeface="Impact"/>
                <a:sym typeface="Impact"/>
              </a:rPr>
              <a:t>Challenges &amp; Future Analysis</a:t>
            </a:r>
            <a:endParaRPr sz="4400">
              <a:latin typeface="Impact"/>
              <a:ea typeface="Impact"/>
              <a:cs typeface="Impact"/>
              <a:sym typeface="Impact"/>
            </a:endParaRPr>
          </a:p>
        </p:txBody>
      </p:sp>
      <p:pic>
        <p:nvPicPr>
          <p:cNvPr id="173" name="Google Shape;173;p25"/>
          <p:cNvPicPr preferRelativeResize="0"/>
          <p:nvPr/>
        </p:nvPicPr>
        <p:blipFill>
          <a:blip r:embed="rId3">
            <a:alphaModFix/>
          </a:blip>
          <a:stretch>
            <a:fillRect/>
          </a:stretch>
        </p:blipFill>
        <p:spPr>
          <a:xfrm>
            <a:off x="6375725" y="1468275"/>
            <a:ext cx="2209300" cy="22093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nvSpPr>
        <p:spPr>
          <a:xfrm>
            <a:off x="1201050" y="47000"/>
            <a:ext cx="6741900" cy="26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800">
                <a:latin typeface="Impact"/>
                <a:ea typeface="Impact"/>
                <a:cs typeface="Impact"/>
                <a:sym typeface="Impact"/>
              </a:rPr>
              <a:t>The End</a:t>
            </a:r>
            <a:r>
              <a:rPr b="1" lang="en" sz="3800">
                <a:latin typeface="Helvetica Neue"/>
                <a:ea typeface="Helvetica Neue"/>
                <a:cs typeface="Helvetica Neue"/>
                <a:sym typeface="Helvetica Neue"/>
              </a:rPr>
              <a:t> </a:t>
            </a:r>
            <a:endParaRPr b="1" sz="3800">
              <a:latin typeface="Helvetica Neue"/>
              <a:ea typeface="Helvetica Neue"/>
              <a:cs typeface="Helvetica Neue"/>
              <a:sym typeface="Helvetica Neue"/>
            </a:endParaRPr>
          </a:p>
        </p:txBody>
      </p:sp>
      <p:sp>
        <p:nvSpPr>
          <p:cNvPr id="179" name="Google Shape;179;p26"/>
          <p:cNvSpPr txBox="1"/>
          <p:nvPr/>
        </p:nvSpPr>
        <p:spPr>
          <a:xfrm>
            <a:off x="1241188" y="4099750"/>
            <a:ext cx="6901800" cy="6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If you are interested in our codes click </a:t>
            </a:r>
            <a:r>
              <a:rPr lang="en" u="sng">
                <a:solidFill>
                  <a:schemeClr val="hlink"/>
                </a:solidFill>
                <a:latin typeface="Helvetica Neue"/>
                <a:ea typeface="Helvetica Neue"/>
                <a:cs typeface="Helvetica Neue"/>
                <a:sym typeface="Helvetica Neue"/>
                <a:hlinkClick r:id="rId3"/>
              </a:rPr>
              <a:t>here</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180" name="Google Shape;180;p26"/>
          <p:cNvPicPr preferRelativeResize="0"/>
          <p:nvPr/>
        </p:nvPicPr>
        <p:blipFill>
          <a:blip r:embed="rId4">
            <a:alphaModFix/>
          </a:blip>
          <a:stretch>
            <a:fillRect/>
          </a:stretch>
        </p:blipFill>
        <p:spPr>
          <a:xfrm>
            <a:off x="2777438" y="752250"/>
            <a:ext cx="3829325" cy="3394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 name="Shape 39"/>
        <p:cNvGrpSpPr/>
        <p:nvPr/>
      </p:nvGrpSpPr>
      <p:grpSpPr>
        <a:xfrm>
          <a:off x="0" y="0"/>
          <a:ext cx="0" cy="0"/>
          <a:chOff x="0" y="0"/>
          <a:chExt cx="0" cy="0"/>
        </a:xfrm>
      </p:grpSpPr>
      <p:sp>
        <p:nvSpPr>
          <p:cNvPr id="40" name="Google Shape;40;p6"/>
          <p:cNvSpPr txBox="1"/>
          <p:nvPr>
            <p:ph type="title"/>
          </p:nvPr>
        </p:nvSpPr>
        <p:spPr>
          <a:xfrm>
            <a:off x="914400" y="309278"/>
            <a:ext cx="7315200" cy="537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         </a:t>
            </a:r>
            <a:r>
              <a:rPr lang="en">
                <a:latin typeface="Impact"/>
                <a:ea typeface="Impact"/>
                <a:cs typeface="Impact"/>
                <a:sym typeface="Impact"/>
              </a:rPr>
              <a:t>   </a:t>
            </a:r>
            <a:r>
              <a:rPr lang="en" sz="4800">
                <a:solidFill>
                  <a:schemeClr val="lt2"/>
                </a:solidFill>
                <a:latin typeface="Impact"/>
                <a:ea typeface="Impact"/>
                <a:cs typeface="Impact"/>
                <a:sym typeface="Impact"/>
              </a:rPr>
              <a:t>¿</a:t>
            </a:r>
            <a:r>
              <a:rPr lang="en">
                <a:latin typeface="Impact"/>
                <a:ea typeface="Impact"/>
                <a:cs typeface="Impact"/>
                <a:sym typeface="Impact"/>
              </a:rPr>
              <a:t>Questions?</a:t>
            </a:r>
            <a:endParaRPr>
              <a:latin typeface="Impact"/>
              <a:ea typeface="Impact"/>
              <a:cs typeface="Impact"/>
              <a:sym typeface="Impact"/>
            </a:endParaRPr>
          </a:p>
        </p:txBody>
      </p:sp>
      <p:sp>
        <p:nvSpPr>
          <p:cNvPr id="41" name="Google Shape;41;p6"/>
          <p:cNvSpPr txBox="1"/>
          <p:nvPr>
            <p:ph idx="1" type="body"/>
          </p:nvPr>
        </p:nvSpPr>
        <p:spPr>
          <a:xfrm>
            <a:off x="914400" y="943200"/>
            <a:ext cx="7315200" cy="3143100"/>
          </a:xfrm>
          <a:prstGeom prst="rect">
            <a:avLst/>
          </a:prstGeom>
        </p:spPr>
        <p:txBody>
          <a:bodyPr anchorCtr="0" anchor="t" bIns="45700" lIns="91425" spcFirstLastPara="1" rIns="91425" wrap="square" tIns="45700">
            <a:noAutofit/>
          </a:bodyPr>
          <a:lstStyle/>
          <a:p>
            <a:pPr indent="0" lvl="0" marL="914400" rtl="0" algn="l">
              <a:spcBef>
                <a:spcPts val="360"/>
              </a:spcBef>
              <a:spcAft>
                <a:spcPts val="0"/>
              </a:spcAft>
              <a:buNone/>
            </a:pPr>
            <a:r>
              <a:t/>
            </a:r>
            <a:endParaRPr sz="1400"/>
          </a:p>
          <a:p>
            <a:pPr indent="-330200" lvl="0" marL="457200" rtl="0" algn="l">
              <a:spcBef>
                <a:spcPts val="360"/>
              </a:spcBef>
              <a:spcAft>
                <a:spcPts val="0"/>
              </a:spcAft>
              <a:buSzPts val="1600"/>
              <a:buChar char="•"/>
            </a:pPr>
            <a:r>
              <a:rPr lang="en" sz="1600"/>
              <a:t>(Zane) Do teams that focus on long range shooting do better? Do the “quantity”of 3 point shots matter or just the “quality” (efficiency)?</a:t>
            </a:r>
            <a:endParaRPr sz="1600"/>
          </a:p>
          <a:p>
            <a:pPr indent="0" lvl="0" marL="1828800" rtl="0" algn="l">
              <a:spcBef>
                <a:spcPts val="360"/>
              </a:spcBef>
              <a:spcAft>
                <a:spcPts val="0"/>
              </a:spcAft>
              <a:buNone/>
            </a:pPr>
            <a:r>
              <a:t/>
            </a:r>
            <a:endParaRPr sz="1600"/>
          </a:p>
          <a:p>
            <a:pPr indent="-330200" lvl="0" marL="457200" rtl="0" algn="l">
              <a:spcBef>
                <a:spcPts val="360"/>
              </a:spcBef>
              <a:spcAft>
                <a:spcPts val="0"/>
              </a:spcAft>
              <a:buSzPts val="1600"/>
              <a:buChar char="•"/>
            </a:pPr>
            <a:r>
              <a:rPr lang="en" sz="1600"/>
              <a:t>(Christian) Does mid-range shooting make a difference to a team’s success (or lack thereof)?</a:t>
            </a:r>
            <a:endParaRPr sz="1600"/>
          </a:p>
          <a:p>
            <a:pPr indent="0" lvl="0" marL="457200" rtl="0" algn="l">
              <a:spcBef>
                <a:spcPts val="360"/>
              </a:spcBef>
              <a:spcAft>
                <a:spcPts val="0"/>
              </a:spcAft>
              <a:buNone/>
            </a:pPr>
            <a:r>
              <a:t/>
            </a:r>
            <a:endParaRPr sz="1600"/>
          </a:p>
          <a:p>
            <a:pPr indent="-330200" lvl="0" marL="457200" rtl="0" algn="l">
              <a:spcBef>
                <a:spcPts val="360"/>
              </a:spcBef>
              <a:spcAft>
                <a:spcPts val="0"/>
              </a:spcAft>
              <a:buSzPts val="1600"/>
              <a:buChar char="•"/>
            </a:pPr>
            <a:r>
              <a:rPr lang="en" sz="1600"/>
              <a:t>(Aaron) Old skool teams used to focus on defense. After all “defense wins championships”. Or does it?</a:t>
            </a:r>
            <a:endParaRPr sz="1600"/>
          </a:p>
          <a:p>
            <a:pPr indent="0" lvl="0" marL="457200" rtl="0" algn="l">
              <a:spcBef>
                <a:spcPts val="360"/>
              </a:spcBef>
              <a:spcAft>
                <a:spcPts val="0"/>
              </a:spcAft>
              <a:buNone/>
            </a:pPr>
            <a:r>
              <a:t/>
            </a:r>
            <a:endParaRPr sz="1600"/>
          </a:p>
          <a:p>
            <a:pPr indent="-330200" lvl="0" marL="457200" rtl="0" algn="l">
              <a:spcBef>
                <a:spcPts val="360"/>
              </a:spcBef>
              <a:spcAft>
                <a:spcPts val="0"/>
              </a:spcAft>
              <a:buSzPts val="1600"/>
              <a:buChar char="•"/>
            </a:pPr>
            <a:r>
              <a:rPr lang="en" sz="1600"/>
              <a:t>(Alejandro) Which offensive and defensive factors contribute to winning? How important is each?</a:t>
            </a:r>
            <a:endParaRPr sz="1600"/>
          </a:p>
          <a:p>
            <a:pPr indent="0" lvl="0" marL="1828800" rtl="0" algn="l">
              <a:spcBef>
                <a:spcPts val="360"/>
              </a:spcBef>
              <a:spcAft>
                <a:spcPts val="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sp>
        <p:nvSpPr>
          <p:cNvPr id="46" name="Google Shape;46;p7"/>
          <p:cNvSpPr txBox="1"/>
          <p:nvPr>
            <p:ph type="title"/>
          </p:nvPr>
        </p:nvSpPr>
        <p:spPr>
          <a:xfrm>
            <a:off x="310300" y="223300"/>
            <a:ext cx="8190300" cy="790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     </a:t>
            </a:r>
            <a:r>
              <a:rPr lang="en">
                <a:latin typeface="Impact"/>
                <a:ea typeface="Impact"/>
                <a:cs typeface="Impact"/>
                <a:sym typeface="Impact"/>
              </a:rPr>
              <a:t>How We Got Our Data</a:t>
            </a:r>
            <a:endParaRPr sz="2400">
              <a:latin typeface="Impact"/>
              <a:ea typeface="Impact"/>
              <a:cs typeface="Impact"/>
              <a:sym typeface="Impact"/>
            </a:endParaRPr>
          </a:p>
        </p:txBody>
      </p:sp>
      <p:sp>
        <p:nvSpPr>
          <p:cNvPr id="47" name="Google Shape;47;p7"/>
          <p:cNvSpPr txBox="1"/>
          <p:nvPr>
            <p:ph idx="1" type="body"/>
          </p:nvPr>
        </p:nvSpPr>
        <p:spPr>
          <a:xfrm>
            <a:off x="813900" y="1117625"/>
            <a:ext cx="7315200" cy="2495400"/>
          </a:xfrm>
          <a:prstGeom prst="rect">
            <a:avLst/>
          </a:prstGeom>
        </p:spPr>
        <p:txBody>
          <a:bodyPr anchorCtr="0" anchor="t" bIns="45700" lIns="91425" spcFirstLastPara="1" rIns="91425" wrap="square" tIns="45700">
            <a:noAutofit/>
          </a:bodyPr>
          <a:lstStyle/>
          <a:p>
            <a:pPr indent="-393700" lvl="0" marL="457200" rtl="0" algn="l">
              <a:lnSpc>
                <a:spcPct val="150000"/>
              </a:lnSpc>
              <a:spcBef>
                <a:spcPts val="360"/>
              </a:spcBef>
              <a:spcAft>
                <a:spcPts val="0"/>
              </a:spcAft>
              <a:buSzPts val="2600"/>
              <a:buChar char="•"/>
            </a:pPr>
            <a:r>
              <a:rPr lang="en" sz="2600"/>
              <a:t> Focused on the last 5 seasons (410 games)</a:t>
            </a:r>
            <a:endParaRPr sz="2600"/>
          </a:p>
          <a:p>
            <a:pPr indent="-393700" lvl="0" marL="457200" rtl="0" algn="l">
              <a:lnSpc>
                <a:spcPct val="115000"/>
              </a:lnSpc>
              <a:spcBef>
                <a:spcPts val="0"/>
              </a:spcBef>
              <a:spcAft>
                <a:spcPts val="0"/>
              </a:spcAft>
              <a:buSzPts val="2600"/>
              <a:buChar char="•"/>
            </a:pPr>
            <a:r>
              <a:rPr lang="en" sz="2600"/>
              <a:t>“</a:t>
            </a:r>
            <a:r>
              <a:rPr lang="en" sz="2600" u="sng">
                <a:solidFill>
                  <a:schemeClr val="hlink"/>
                </a:solidFill>
                <a:hlinkClick r:id="rId3"/>
              </a:rPr>
              <a:t>Basketball Reference</a:t>
            </a:r>
            <a:r>
              <a:rPr lang="en" sz="2600"/>
              <a:t>” provides annual team by team statistics in 100 categories. (macro) </a:t>
            </a:r>
            <a:endParaRPr sz="2600"/>
          </a:p>
          <a:p>
            <a:pPr indent="-393700" lvl="0" marL="457200" rtl="0" algn="l">
              <a:lnSpc>
                <a:spcPct val="115000"/>
              </a:lnSpc>
              <a:spcBef>
                <a:spcPts val="0"/>
              </a:spcBef>
              <a:spcAft>
                <a:spcPts val="0"/>
              </a:spcAft>
              <a:buSzPts val="2600"/>
              <a:buChar char="•"/>
            </a:pPr>
            <a:r>
              <a:rPr lang="en" sz="2600"/>
              <a:t>“</a:t>
            </a:r>
            <a:r>
              <a:rPr lang="en" sz="2600" u="sng">
                <a:solidFill>
                  <a:schemeClr val="hlink"/>
                </a:solidFill>
                <a:hlinkClick r:id="rId4"/>
              </a:rPr>
              <a:t>NBA.com</a:t>
            </a:r>
            <a:r>
              <a:rPr lang="en" sz="2600"/>
              <a:t>” breaks down every shot taken classified by distance from the hoop. (micro) </a:t>
            </a:r>
            <a:endParaRPr sz="2600"/>
          </a:p>
          <a:p>
            <a:pPr indent="0" lvl="0" marL="457200" rtl="0" algn="l">
              <a:spcBef>
                <a:spcPts val="360"/>
              </a:spcBef>
              <a:spcAft>
                <a:spcPts val="0"/>
              </a:spcAft>
              <a:buNone/>
            </a:pPr>
            <a:r>
              <a:t/>
            </a:r>
            <a:endParaRPr sz="2400"/>
          </a:p>
          <a:p>
            <a:pPr indent="0" lvl="0" marL="457200" rtl="0" algn="l">
              <a:spcBef>
                <a:spcPts val="360"/>
              </a:spcBef>
              <a:spcAft>
                <a:spcPts val="0"/>
              </a:spcAft>
              <a:buNone/>
            </a:pPr>
            <a:r>
              <a:t/>
            </a:r>
            <a:endParaRPr sz="2400"/>
          </a:p>
          <a:p>
            <a:pPr indent="0" lvl="0" marL="457200" rtl="0" algn="l">
              <a:spcBef>
                <a:spcPts val="360"/>
              </a:spcBef>
              <a:spcAft>
                <a:spcPts val="0"/>
              </a:spcAft>
              <a:buNone/>
            </a:pPr>
            <a:r>
              <a:t/>
            </a:r>
            <a:endParaRPr sz="2400"/>
          </a:p>
          <a:p>
            <a:pPr indent="0" lvl="0" marL="457200" rtl="0" algn="l">
              <a:spcBef>
                <a:spcPts val="36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pic>
        <p:nvPicPr>
          <p:cNvPr id="52" name="Google Shape;52;p8"/>
          <p:cNvPicPr preferRelativeResize="0"/>
          <p:nvPr/>
        </p:nvPicPr>
        <p:blipFill>
          <a:blip r:embed="rId3">
            <a:alphaModFix/>
          </a:blip>
          <a:stretch>
            <a:fillRect/>
          </a:stretch>
        </p:blipFill>
        <p:spPr>
          <a:xfrm>
            <a:off x="270175" y="904725"/>
            <a:ext cx="4301837" cy="3104475"/>
          </a:xfrm>
          <a:prstGeom prst="rect">
            <a:avLst/>
          </a:prstGeom>
          <a:noFill/>
          <a:ln>
            <a:noFill/>
          </a:ln>
        </p:spPr>
      </p:pic>
      <p:pic>
        <p:nvPicPr>
          <p:cNvPr id="53" name="Google Shape;53;p8"/>
          <p:cNvPicPr preferRelativeResize="0"/>
          <p:nvPr/>
        </p:nvPicPr>
        <p:blipFill>
          <a:blip r:embed="rId4">
            <a:alphaModFix/>
          </a:blip>
          <a:stretch>
            <a:fillRect/>
          </a:stretch>
        </p:blipFill>
        <p:spPr>
          <a:xfrm>
            <a:off x="4742764" y="904725"/>
            <a:ext cx="4301837" cy="3104475"/>
          </a:xfrm>
          <a:prstGeom prst="rect">
            <a:avLst/>
          </a:prstGeom>
          <a:noFill/>
          <a:ln>
            <a:noFill/>
          </a:ln>
        </p:spPr>
      </p:pic>
      <p:sp>
        <p:nvSpPr>
          <p:cNvPr id="54" name="Google Shape;54;p8"/>
          <p:cNvSpPr txBox="1"/>
          <p:nvPr/>
        </p:nvSpPr>
        <p:spPr>
          <a:xfrm>
            <a:off x="752225" y="84625"/>
            <a:ext cx="7748100" cy="5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400">
                <a:latin typeface="Impact"/>
                <a:ea typeface="Impact"/>
                <a:cs typeface="Impact"/>
                <a:sym typeface="Impact"/>
              </a:rPr>
              <a:t>Long Range Bombers</a:t>
            </a:r>
            <a:endParaRPr sz="4400">
              <a:latin typeface="Impact"/>
              <a:ea typeface="Impact"/>
              <a:cs typeface="Impact"/>
              <a:sym typeface="Impac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9"/>
          <p:cNvSpPr txBox="1"/>
          <p:nvPr>
            <p:ph type="title"/>
          </p:nvPr>
        </p:nvSpPr>
        <p:spPr>
          <a:xfrm>
            <a:off x="792150" y="301578"/>
            <a:ext cx="7315200" cy="537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 </a:t>
            </a:r>
            <a:r>
              <a:rPr lang="en">
                <a:latin typeface="Impact"/>
                <a:ea typeface="Impact"/>
                <a:cs typeface="Impact"/>
                <a:sym typeface="Impact"/>
              </a:rPr>
              <a:t> Shooting From Distance</a:t>
            </a:r>
            <a:endParaRPr>
              <a:latin typeface="Impact"/>
              <a:ea typeface="Impact"/>
              <a:cs typeface="Impact"/>
              <a:sym typeface="Impact"/>
            </a:endParaRPr>
          </a:p>
        </p:txBody>
      </p:sp>
      <p:sp>
        <p:nvSpPr>
          <p:cNvPr id="60" name="Google Shape;60;p9"/>
          <p:cNvSpPr txBox="1"/>
          <p:nvPr>
            <p:ph idx="1" type="body"/>
          </p:nvPr>
        </p:nvSpPr>
        <p:spPr>
          <a:xfrm>
            <a:off x="792150" y="1067150"/>
            <a:ext cx="7315200" cy="3143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 sz="1800"/>
              <a:t>The old ABA (1967-1976) awarded 3 points for shots made at least 23 feet 9 inches from the hoop.</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It took 8 years for any one team to average even one 3-pointer converted over the course of a season.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In 1994-95 teams made 36% of their “bombs”, the same as now.</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This season the Houston Rockets are attempting more 3-</a:t>
            </a:r>
            <a:r>
              <a:rPr lang="en" sz="1800"/>
              <a:t>pointers</a:t>
            </a:r>
            <a:r>
              <a:rPr lang="en" sz="1800"/>
              <a:t> than 2 pointers. Daryl Morey, their GM, is a strong proponent of analytical methods.</a:t>
            </a:r>
            <a:endParaRPr sz="1800"/>
          </a:p>
          <a:p>
            <a:pPr indent="0" lvl="0" marL="0" rtl="0" algn="l">
              <a:spcBef>
                <a:spcPts val="36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0"/>
          <p:cNvPicPr preferRelativeResize="0"/>
          <p:nvPr/>
        </p:nvPicPr>
        <p:blipFill>
          <a:blip r:embed="rId3">
            <a:alphaModFix/>
          </a:blip>
          <a:stretch>
            <a:fillRect/>
          </a:stretch>
        </p:blipFill>
        <p:spPr>
          <a:xfrm>
            <a:off x="658174" y="367112"/>
            <a:ext cx="5936275" cy="3957500"/>
          </a:xfrm>
          <a:prstGeom prst="rect">
            <a:avLst/>
          </a:prstGeom>
          <a:noFill/>
          <a:ln>
            <a:noFill/>
          </a:ln>
        </p:spPr>
      </p:pic>
      <p:sp>
        <p:nvSpPr>
          <p:cNvPr id="66" name="Google Shape;66;p10"/>
          <p:cNvSpPr txBox="1"/>
          <p:nvPr/>
        </p:nvSpPr>
        <p:spPr>
          <a:xfrm>
            <a:off x="246600" y="0"/>
            <a:ext cx="8650800" cy="5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400">
                <a:latin typeface="Impact"/>
                <a:ea typeface="Impact"/>
                <a:cs typeface="Impact"/>
                <a:sym typeface="Impact"/>
              </a:rPr>
              <a:t>2 point shot vs 3 point shot </a:t>
            </a:r>
            <a:endParaRPr sz="4400">
              <a:latin typeface="Impact"/>
              <a:ea typeface="Impact"/>
              <a:cs typeface="Impact"/>
              <a:sym typeface="Impact"/>
            </a:endParaRPr>
          </a:p>
        </p:txBody>
      </p:sp>
      <p:pic>
        <p:nvPicPr>
          <p:cNvPr id="67" name="Google Shape;67;p10"/>
          <p:cNvPicPr preferRelativeResize="0"/>
          <p:nvPr/>
        </p:nvPicPr>
        <p:blipFill>
          <a:blip r:embed="rId4">
            <a:alphaModFix/>
          </a:blip>
          <a:stretch>
            <a:fillRect/>
          </a:stretch>
        </p:blipFill>
        <p:spPr>
          <a:xfrm>
            <a:off x="6478750" y="940176"/>
            <a:ext cx="2108500" cy="2811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1"/>
          <p:cNvPicPr preferRelativeResize="0"/>
          <p:nvPr/>
        </p:nvPicPr>
        <p:blipFill>
          <a:blip r:embed="rId3">
            <a:alphaModFix/>
          </a:blip>
          <a:stretch>
            <a:fillRect/>
          </a:stretch>
        </p:blipFill>
        <p:spPr>
          <a:xfrm>
            <a:off x="236625" y="903725"/>
            <a:ext cx="4456988" cy="3336050"/>
          </a:xfrm>
          <a:prstGeom prst="rect">
            <a:avLst/>
          </a:prstGeom>
          <a:noFill/>
          <a:ln>
            <a:noFill/>
          </a:ln>
        </p:spPr>
      </p:pic>
      <p:pic>
        <p:nvPicPr>
          <p:cNvPr id="73" name="Google Shape;73;p11"/>
          <p:cNvPicPr preferRelativeResize="0"/>
          <p:nvPr/>
        </p:nvPicPr>
        <p:blipFill>
          <a:blip r:embed="rId4">
            <a:alphaModFix/>
          </a:blip>
          <a:stretch>
            <a:fillRect/>
          </a:stretch>
        </p:blipFill>
        <p:spPr>
          <a:xfrm>
            <a:off x="4545286" y="903725"/>
            <a:ext cx="4456988" cy="3336050"/>
          </a:xfrm>
          <a:prstGeom prst="rect">
            <a:avLst/>
          </a:prstGeom>
          <a:noFill/>
          <a:ln>
            <a:noFill/>
          </a:ln>
        </p:spPr>
      </p:pic>
      <p:sp>
        <p:nvSpPr>
          <p:cNvPr id="74" name="Google Shape;74;p11"/>
          <p:cNvSpPr txBox="1"/>
          <p:nvPr/>
        </p:nvSpPr>
        <p:spPr>
          <a:xfrm>
            <a:off x="902700" y="94025"/>
            <a:ext cx="7578900" cy="5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400">
                <a:latin typeface="Impact"/>
                <a:ea typeface="Impact"/>
                <a:cs typeface="Impact"/>
                <a:sym typeface="Impact"/>
              </a:rPr>
              <a:t>A Make or Miss League...</a:t>
            </a:r>
            <a:endParaRPr sz="4400">
              <a:latin typeface="Impact"/>
              <a:ea typeface="Impact"/>
              <a:cs typeface="Impact"/>
              <a:sym typeface="Impac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2"/>
          <p:cNvSpPr txBox="1"/>
          <p:nvPr>
            <p:ph type="ctrTitle"/>
          </p:nvPr>
        </p:nvSpPr>
        <p:spPr>
          <a:xfrm>
            <a:off x="94025" y="281825"/>
            <a:ext cx="9050100" cy="52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000">
                <a:latin typeface="Impact"/>
                <a:ea typeface="Impact"/>
                <a:cs typeface="Impact"/>
                <a:sym typeface="Impact"/>
              </a:rPr>
              <a:t>Modern Day NBA Offenses: More 3s, Less Mid Range Shots</a:t>
            </a:r>
            <a:endParaRPr sz="3000">
              <a:latin typeface="Impact"/>
              <a:ea typeface="Impact"/>
              <a:cs typeface="Impact"/>
              <a:sym typeface="Impact"/>
            </a:endParaRPr>
          </a:p>
        </p:txBody>
      </p:sp>
      <p:sp>
        <p:nvSpPr>
          <p:cNvPr id="80" name="Google Shape;80;p12"/>
          <p:cNvSpPr txBox="1"/>
          <p:nvPr>
            <p:ph idx="1" type="subTitle"/>
          </p:nvPr>
        </p:nvSpPr>
        <p:spPr>
          <a:xfrm>
            <a:off x="685800" y="909450"/>
            <a:ext cx="7772400" cy="34155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000"/>
              <a:buChar char="●"/>
            </a:pPr>
            <a:r>
              <a:rPr lang="en" sz="2000"/>
              <a:t>This new approach to offense where teams shoot more 3s, avoid mid range shots, and rely on analytics has been dubbed as “Moreyball”, named after the Houston Rockets general manager Daryl Morey.</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The idea is that the mid range shot is the least efficient shot in basketball.</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This is because mid range shots are difficult to make as they’re far away from the basket (10-22 ft.), but they don’t have the added bonus of one extra point like a 3-pointer.</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werpoint-template-24">
  <a:themeElements>
    <a:clrScheme name="default">
      <a:dk1>
        <a:srgbClr val="4D4D4D"/>
      </a:dk1>
      <a:lt1>
        <a:srgbClr val="FFFFFF"/>
      </a:lt1>
      <a:dk2>
        <a:srgbClr val="4D4D4D"/>
      </a:dk2>
      <a:lt2>
        <a:srgbClr val="000000"/>
      </a:lt2>
      <a:accent1>
        <a:srgbClr val="727171"/>
      </a:accent1>
      <a:accent2>
        <a:srgbClr val="A3A1A1"/>
      </a:accent2>
      <a:accent3>
        <a:srgbClr val="FFFFFF"/>
      </a:accent3>
      <a:accent4>
        <a:srgbClr val="727171"/>
      </a:accent4>
      <a:accent5>
        <a:srgbClr val="A3A1A1"/>
      </a:accent5>
      <a:accent6>
        <a:srgbClr val="FFFFFF"/>
      </a:accent6>
      <a:hlink>
        <a:srgbClr val="FE904C"/>
      </a:hlink>
      <a:folHlink>
        <a:srgbClr val="DBDBD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